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6oqTaZFK/hSq10FgMKX1Lwr40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CBB521-B56C-4355-BC49-274601559F01}">
  <a:tblStyle styleId="{03CBB521-B56C-4355-BC49-274601559F0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E3FBA5E-AFEE-497C-83F7-DB19F097DF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8CE7CCF-ECEE-4098-A1E0-84C340622E32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Bahdanau, D., Cho, K., &amp; Bengio, Y. (2014). Neural machine translation by jointly learning to align and translate.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arXiv preprint arXiv:1409.0473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. (인용수 28000)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Vaswani, A., Shazeer, N., Parmar, N., Uszkoreit, J., Jones, L., Gomez, A. N., ... &amp; Polosukhin, I. (2017). Attention is all you need.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. (인용수 71571)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highlight>
                  <a:srgbClr val="FFFFFF"/>
                </a:highlight>
              </a:rPr>
              <a:t>OpenAI(2023.04.18.). Text completion, Retrieved from </a:t>
            </a:r>
            <a:r>
              <a:rPr lang="ko-KR"/>
              <a:t>https://platform.openai.com/docs/guides/completion/text-completion</a:t>
            </a:r>
            <a:r>
              <a:rPr lang="ko-KR">
                <a:highlight>
                  <a:srgbClr val="FFFFFF"/>
                </a:highlight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조희련, 이유미, 임현열, 차준우, &amp; 이찬규. (2021). 딥러닝 기반 언어모델을 이용한 한국어 학습자 쓰기 평가의 자동 점수 구간 분류-KoBERT 와 KoGPT2 를 중심으로. </a:t>
            </a:r>
            <a:r>
              <a:rPr b="0" i="1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한국언어문화학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(1), 217-241.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이준민, 김현수, 하태빈, 박호진, &amp; 안영민. (2022). 사전 학습 언어모델 기반 오픈 도메인에서의 한국어 대화 생성. </a:t>
            </a:r>
            <a:r>
              <a:rPr b="0" i="1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한국정보과학회 학술발표논문집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624-626.</a:t>
            </a:r>
            <a:endParaRPr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송민채, &amp; 신경식. (2022). 한국어 자연어생성에 적합한 사전훈련 언어모델 특성 연구. </a:t>
            </a:r>
            <a:r>
              <a:rPr b="0" i="1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지능정보연구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(4), 309-328.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민경서, 최보석, &amp; 한승진. (2022). KoBERT, KoGPT2 를 이용한 이전 대화에서 추출한 문장 정보 기반 감성 문장 생성.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박상리, 양희린, 최민영, 하민주, 정경태, &amp; 구명완. (2020). KoBERT 모델을 이용한 YouTube 댓글 분석.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최다은, 김효민, 이혜린, &amp; 황유림. (2022). KoBERT 기반 Youtube 자막 감정 분석 연구.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이종하, 구명완, &amp; 이경표. (2022). KoBERT 기반의 연구개발 직무 추천 모델 연구.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손건영, &amp; 김미숙. (2023). KoBERT 기반 일반상식 추출 및 반영한 KoBART 기반 대화생성모델.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 HCI 학회 학술대회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송의석, 김무성, 이유린, 안현철, &amp; 김남규. (2021). 사전학습 언어 모델을 활용한 트랜스포머 기반 텍스트 요약.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정민교, 나승훈, 김고운, 신병수, &amp; 정영철. (2022). BERT 문장 임베딩과 Co-Attention 메커니즘 결합에 기반한 알츠하이머병 치매와 조현병 진단. </a:t>
            </a:r>
            <a:r>
              <a:rPr i="1" lang="ko-KR" sz="120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ko-KR" sz="120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전익진, &amp; 이학연. (2016). 연관규칙 기반 동시출현단어 분석을 활용한 기술경영 연구 주제 네트워크 분석.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기술혁신연구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(4), 101-126.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안태욱, 이희승, &amp; 이준서. (2021). 연관규칙 분석을 통한 ESG 우려사안 키워드 도출에 관한 연구.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정보시스템연구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(1), 123-149.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곽수정, &amp; 김현희. (2018). 트위터에 나타난 미투운동의 키워드 연관성 및 키워드 네트워크 분석.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한국정보처리학회 학술대회논문집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(1), 311-314.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최진호, 김희수, &amp; 임남규. (2011). 기술예측을 위한 특허 키워드 네트워크 분석.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한국지능시스템학회논문지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고재창, 조근태, &amp; 조윤호. (2013). 키워드 네트워크 분석을 통해 살펴본 기술경영의 최근 연구동향.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지능정보연구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(2), 101-123.</a:t>
            </a:r>
            <a:endParaRPr/>
          </a:p>
        </p:txBody>
      </p:sp>
      <p:sp>
        <p:nvSpPr>
          <p:cNvPr id="328" name="Google Shape;32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이용건, 오재영, &amp; 김기백. (2020). 머신러닝 해석 기법을 이용한 전력 수요 예측 모델 해석.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전기학회논문지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480-485.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이정은, 김다솜, &amp; 조일현. (2020). 동영상 기반 학습 환경에서 머신러닝을 활용한 행동로그의 학업성취 예측 모형 탐색.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컴퓨터교육학회 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(2), 53-64.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이제승, &amp; 이현희. (2019). 기계학습 알고리즘을 이용한 보행만족도 예측모형 개발.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국토계획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106-118.</a:t>
            </a:r>
            <a:br>
              <a:rPr lang="ko-KR"/>
            </a:br>
            <a:endParaRPr/>
          </a:p>
        </p:txBody>
      </p:sp>
      <p:sp>
        <p:nvSpPr>
          <p:cNvPr id="343" name="Google Shape;34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이용건, 오재영, &amp; 김기백. (2020). 머신러닝 해석 기법을 이용한 전력 수요 예측 모델 해석.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전기학회논문지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480-485.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이정은, 김다솜, &amp; 조일현. (2020). 동영상 기반 학습 환경에서 머신러닝을 활용한 행동로그의 학업성취 예측 모형 탐색.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컴퓨터교육학회 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(2), 53-64.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이제승, &amp; 이현희. (2019). 기계학습 알고리즘을 이용한 보행만족도 예측모형 개발.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국토계획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106-118.</a:t>
            </a:r>
            <a:br>
              <a:rPr lang="ko-KR"/>
            </a:br>
            <a:endParaRPr/>
          </a:p>
        </p:txBody>
      </p:sp>
      <p:sp>
        <p:nvSpPr>
          <p:cNvPr id="359" name="Google Shape;35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이용건, 오재영, &amp; 김기백. (2020). 머신러닝 해석 기법을 이용한 전력 수요 예측 모델 해석.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전기학회논문지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480-485.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이정은, 김다솜, &amp; 조일현. (2020). 동영상 기반 학습 환경에서 머신러닝을 활용한 행동로그의 학업성취 예측 모형 탐색.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컴퓨터교육학회 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(2), 53-64.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이제승, &amp; 이현희. (2019). 기계학습 알고리즘을 이용한 보행만족도 예측모형 개발.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국토계획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106-118.</a:t>
            </a:r>
            <a:br>
              <a:rPr lang="ko-KR"/>
            </a:br>
            <a:endParaRPr/>
          </a:p>
        </p:txBody>
      </p:sp>
      <p:sp>
        <p:nvSpPr>
          <p:cNvPr id="375" name="Google Shape;37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이용건, 오재영, &amp; 김기백. (2020). 머신러닝 해석 기법을 이용한 전력 수요 예측 모델 해석.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전기학회논문지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480-485.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이정은, 김다솜, &amp; 조일현. (2020). 동영상 기반 학습 환경에서 머신러닝을 활용한 행동로그의 학업성취 예측 모형 탐색.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컴퓨터교육학회 논문지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(2), 53-64.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이제승, &amp; 이현희. (2019). 기계학습 알고리즘을 이용한 보행만족도 예측모형 개발.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국토계획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(3), 106-118.</a:t>
            </a:r>
            <a:br>
              <a:rPr lang="ko-KR"/>
            </a:br>
            <a:endParaRPr/>
          </a:p>
        </p:txBody>
      </p:sp>
      <p:sp>
        <p:nvSpPr>
          <p:cNvPr id="391" name="Google Shape;39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3b8fb6c9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3b8fb6c9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3b8fb6c9a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Kadhim, A. I., Cheah, Y. N., &amp; Ahamed, N. H. (2014, December). Text document preprocessing and dimension reduction techniques for text document clustering. In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2014 4th international conference on artificial intelligence with applications in engineering and technology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(pp. 69-73). IEEE.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Kaur, J., &amp; Buttar, P. K. (2018). A systematic review on stopword removal algorithms.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International Journal on Future Revolution in Computer Science &amp; Communication Engineering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b="0" i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0" i="0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(4), 207-210.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Nielsen Korea(2021.05.10.). MZ세대, ‘라방＇에 스며들다, Retrieved from http://www.koreanclick.com/insights/newsletter_view.html?code=buzzword&amp;id=617&amp;page=2&amp;utm_source=board&amp;utm_medium=board&amp;utm_campaign=buzzword&amp;utm_content=20210510.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86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51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53.png"/><Relationship Id="rId9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2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4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77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88.png"/><Relationship Id="rId9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2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79.png"/><Relationship Id="rId8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Relationship Id="rId4" Type="http://schemas.openxmlformats.org/officeDocument/2006/relationships/image" Target="../media/image70.png"/><Relationship Id="rId5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Relationship Id="rId4" Type="http://schemas.openxmlformats.org/officeDocument/2006/relationships/image" Target="../media/image7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69.png"/><Relationship Id="rId5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slide" Target="/ppt/slides/slide8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3.png"/><Relationship Id="rId13" Type="http://schemas.openxmlformats.org/officeDocument/2006/relationships/image" Target="../media/image3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5" Type="http://schemas.openxmlformats.org/officeDocument/2006/relationships/image" Target="../media/image22.png"/><Relationship Id="rId14" Type="http://schemas.openxmlformats.org/officeDocument/2006/relationships/image" Target="../media/image5.png"/><Relationship Id="rId16" Type="http://schemas.openxmlformats.org/officeDocument/2006/relationships/image" Target="../media/image7.jp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slide" Target="/ppt/slides/slide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라이브커머스 실시간 채팅을 활용한 여행/체험분야 소비자 태도 및 행동 관련 탐색적 비교연구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2023. 04. 25.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경희대학교 일반대학원 빅데이터응용학과 박사과정 강은경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경희대학교 일반대학원 빅데이터응용학과 석사과정 장하렴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경희대학교 경영대학 경영학과 &amp; 빅데이터응용학과 양성병 교수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0"/>
            <a:ext cx="381000" cy="5867400"/>
          </a:xfrm>
          <a:custGeom>
            <a:rect b="b" l="l" r="r" t="t"/>
            <a:pathLst>
              <a:path extrusionOk="0" h="5867400" w="3810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5867400"/>
            <a:ext cx="381000" cy="990600"/>
          </a:xfrm>
          <a:custGeom>
            <a:rect b="b" l="l" r="r" t="t"/>
            <a:pathLst>
              <a:path extrusionOk="0" h="990600" w="3810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275" name="Google Shape;27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0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277" name="Google Shape;277;p10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0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감성분석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BERT &amp; GPT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8875" y="614164"/>
            <a:ext cx="2150016" cy="308778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"/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자연어 처리 분야의 현존하는 최신 알고리즘에는 Google의 Transformer 모델을 기반으로 한 Open AI의 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GPT와 Google의 BERT가 대표적임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Transformer 모델은 기존의 Seq2seq에 사용되는 RNN 알고리즘을 Attention 알고리즘으로 대체한 모델로, 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Attention 알고리즘은 문장의 단어간 유사성을 계산함으로써 모든 단어가 아닌, 특정 단어에 관심을 기울이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기 위하여 개발됨(Dahdanau et al., 2014)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Transformer는 Scaled-Dot-Product Attention을 이용하여 Query와 Key 간 유사도를 계산하고, 이를 통해 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단어들의 Attention Score를 산출하여 해당 문장을 처리함에 있어서 어떤 단어에 집중해야 하는지를 계산함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(Vaswani et al., 2017)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BERT는 Transformer 구조에서 Encoder만을 양방향에서 쌓아 올린 모델로, 사전 학습된 Pre-Trained Model의 파라미터를 바탕으로 Fine-Turning을 시행함으로써, 기존의 Pre-Trained 모델과 구조적으로 거의 유사하면서도, 특정 작업을 수행하는 데 효과적으로 모델을 조정함(Devlin et al., 2018)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GPT는 Transformer 구조에서 Decoder만을 단방향으로 쌓아 올린 모델로, 사전 학습된 Pre-Trained Model의 파라미터를 바탕으로 Fine-Turning을 시행함으로써 성능을 향상시킴(Brown et al., 2020)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BERT와 GPT 모두 대량의 데이터를 사전 학습한 거대 언어모델이지만,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BERT의 경우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양방향성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띄기 때문에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문장 중간의 특정 단어를 맞추는 과정에서 학습이 진행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되지만,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GPT의 경우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단방향성(왼쪽에서 오른쪽)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띄고 있기 때문에 </a:t>
            </a:r>
            <a:r>
              <a:rPr b="1" i="0" lang="ko-KR" sz="15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단어가 입력되었을 때 그 다음 단어를 맞추는 과정에서 학습이 진행</a:t>
            </a: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됨  </a:t>
            </a:r>
            <a:endParaRPr b="0"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&lt;그림 5&gt; Transformer의 구조(Vaswani et al., 2017)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293" name="Google Shape;29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1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295" name="Google Shape;295;p11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1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감성분석</a:t>
            </a:r>
            <a:endParaRPr/>
          </a:p>
        </p:txBody>
      </p:sp>
      <p:sp>
        <p:nvSpPr>
          <p:cNvPr id="298" name="Google Shape;298;p11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gpt_3.5_turbo를 이용한 감성분석</a:t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ChatGPT는 OpenAI에서 개발한 대화형 인공지능 서비스로, 사람에 의해 강화학습이 진행된 GPT-3.5를 기반으로 설계되었으며, 때문에 기존의 GPT-3과는 달리 어떠한 작은 사전 학습(Few-Shot Learning)이 없이도 충분히 훌륭한 대답을 산출함(OpenAI, 2023)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OpenAI에 의하면 Chat Completion API Model인 gpt_3.5_turbo는 기존의 Text Completion API Model인 text-davinci-003과 마찬가지로 단일 작업(예: 문장의 토픽 추출, 문장의 감성분석, 문장 분류 등)에 있어서도 효과적인 성능을 보일 뿐만 아니라, 복합적인 문장을 처리하는 다중 작업에 있어서도 훌륭한 성과를 보임(OpenAI, 2023)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한국어 처리 분야에서 GPT-2를 이용하여 한국어 쓰기 평가를 자동화 하는 연구(조희련 등, 2021), GPT-2로 구성된 DialoGPT를 이용하여 한국어 대화 생성의 성능을 살펴보는 연구(이준민 등, 2022), GPT-3를 다른 자연어 처리 모델인 BART와 비교함으로써, 한국어 처리의 특징을 살피는 연구(송민채, 신경식, 2022)등 GPT 모델을 이용하여 한국어를 처리하는 다양한 연구가 진행되어 왔음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연구에서는 gpt_3.5_turbo를 이용하여 한국어 채팅의 감성을 분석함에 이용하고자 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1" name="Google Shape;301;p11"/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302" name="Google Shape;30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65579" y="1547011"/>
              <a:ext cx="3011493" cy="4325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1"/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5" name="Google Shape;305;p11"/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&lt;그림 6&gt; Transformer Decoder 이용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(Vaswani et al., 2017)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12" name="Google Shape;312;p12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13" name="Google Shape;31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2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15" name="Google Shape;315;p12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2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감성분석</a:t>
            </a:r>
            <a:endParaRPr/>
          </a:p>
        </p:txBody>
      </p:sp>
      <p:sp>
        <p:nvSpPr>
          <p:cNvPr id="318" name="Google Shape;318;p12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KoBERT를 이용한 감성분석</a:t>
            </a:r>
            <a:endParaRPr/>
          </a:p>
        </p:txBody>
      </p:sp>
      <p:sp>
        <p:nvSpPr>
          <p:cNvPr id="320" name="Google Shape;320;p12"/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KoBERT는 BERT의 한국어 문장 처리의 한계점을 보완하기 위해 SKTBrain에서 개발한 모델로, 한국어 Wiki의 500만개 문장과 5,400만개의 단어를 학습함(민경서 등, 2022) </a:t>
            </a:r>
            <a:endParaRPr b="0"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KoBERT는 문장에서 감정을 추출하고, 이를 분류하는 작업(예: 박상리 등, 2020; 민경서 등, 2022;  최다은 등, 2022)은 물론, 문장을 통해 특정 직업을 추천하는 작업(이종하 등, 2022), 입력된 문장에 올바른 대답을 생성하는 작업(손건영, 김미숙, 2023), 문장을 요약하는 작업(송의석 등, 2021) 등 한국어를 이용한 수많은 자연어처리 연구에 사용되고 있음</a:t>
            </a:r>
            <a:endParaRPr/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더불어 BERT를 응용하여 질병을 진단하는 작업(정민교 등, 2022) 등에도 사용되므로 여전히 가장 강력한 언어모델 중 하나로 볼 수 있음</a:t>
            </a:r>
            <a:endParaRPr/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연구에서는 gpt-3.5-turbo를 통해 생성한 데이터를 KoBERT에 학습시킴으로써, 라이브커머스 도메인에서 추출한 채팅 데이터의 감성을 분류하는 작업을 진행하고자 함</a:t>
            </a:r>
            <a:endParaRPr/>
          </a:p>
        </p:txBody>
      </p:sp>
      <p:grpSp>
        <p:nvGrpSpPr>
          <p:cNvPr id="321" name="Google Shape;321;p12"/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322" name="Google Shape;32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65579" y="1547011"/>
              <a:ext cx="3011493" cy="4325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12"/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4" name="Google Shape;324;p12"/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&lt;그림 7&gt; Transformer Encoder 이용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(Vaswani et al., 2017)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31" name="Google Shape;331;p13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32" name="Google Shape;33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13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34" name="Google Shape;334;p13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3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3. 키워드 네트워크 분석</a:t>
            </a:r>
            <a:endParaRPr/>
          </a:p>
        </p:txBody>
      </p:sp>
      <p:sp>
        <p:nvSpPr>
          <p:cNvPr id="337" name="Google Shape;337;p13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키워드 네트워크분석</a:t>
            </a: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514842" y="1766148"/>
            <a:ext cx="11334662" cy="47815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키워드 네트워크 분석이란, 키워드로 구성된 네트워크를 통하여 각 단어 간의 연결을 표현함으로써 상호작용을 살펴보는 분석 방법(최진호 등, 2011)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이러한 방법을 통해 특정 문헌으로부터 등장하는 주제들의 연결을 파악하고, 동향 및 흐름을 파악하는 연구들이 이뤄지고 있음(고재창 등, 2013)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키워드 네트워크 분석을 위해 단어 간 연결을 표현하는 방법 중 하나인 연관규칙 분석을 이용하고자 함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- 전익진, 이학연(2016)은 연관규칙을 기반으로 하여 기술경영 연구 주제의 네트워크 분석을 시행함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- 안태욱 등(2021)은 연관규칙 분석을 활용하여 ESG 관련 키워드를 도출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- 곽수정, 김현희(2018)는 연관규칙 분석을 기반으로 미투운동의 키워드 네트워크를 분석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본 연구에서는 연관규칙을 활용하여, 채팅으로부터 등장하는 단어간 연결을 표현하고, 이를 네트워크로 시각화 하고자 함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네트워크의 구조를 분석함과 동시에, 하위 네트워크를 파악함으로써, 라이브커머스 여행/체험 분야의 주제 및 네트워크를 살피고자 함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46" name="Google Shape;346;p14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47" name="Google Shape;34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14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49" name="Google Shape;349;p14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4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상대적 중요도 분석</a:t>
            </a:r>
            <a:endParaRPr/>
          </a:p>
        </p:txBody>
      </p:sp>
      <p:sp>
        <p:nvSpPr>
          <p:cNvPr id="352" name="Google Shape;352;p14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다중회귀모델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514842" y="2077827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62" name="Google Shape;362;p15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63" name="Google Shape;36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15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65" name="Google Shape;365;p15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5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5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상대적 중요도 분석</a:t>
            </a:r>
            <a:endParaRPr/>
          </a:p>
        </p:txBody>
      </p:sp>
      <p:sp>
        <p:nvSpPr>
          <p:cNvPr id="368" name="Google Shape;368;p15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SVM 회귀모델</a:t>
            </a: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514842" y="2077827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78" name="Google Shape;378;p16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79" name="Google Shape;37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16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81" name="Google Shape;381;p16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16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상대적 중요도 분석</a:t>
            </a:r>
            <a:endParaRPr/>
          </a:p>
        </p:txBody>
      </p:sp>
      <p:sp>
        <p:nvSpPr>
          <p:cNvPr id="384" name="Google Shape;384;p16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회귀나무</a:t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>
            <a:off x="514842" y="2077827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394" name="Google Shape;394;p17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395" name="Google Shape;39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17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397" name="Google Shape;397;p17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17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상대적 중요도 분석</a:t>
            </a:r>
            <a:endParaRPr/>
          </a:p>
        </p:txBody>
      </p:sp>
      <p:sp>
        <p:nvSpPr>
          <p:cNvPr id="400" name="Google Shape;400;p17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514842" y="2077827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데이터를 기반으로 하는 머신러닝은 높은 수준의 성능을 보이는 예측 모형을 제시해 줄 수 있지만, 모델이 복잡하여 설명가능성(Explainability)이 낮아지는 문제가 있으므로(이용건 등, 2020), 너무 복잡하지 않은 설명 가능성이 있는 머신러닝 알고리즘을 사용한 모델을 이용하여 변수들의 중요도를 산출하려는 연구들이 존재함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예를 들어, XGBoost를 이용하여 전력수요 예측 모델의 변수 중요도를 산출하거나(이용건 등, 2020),  SVM, Random Forest, K-NN, ANN 등 머신러닝 모델을 통해 학업성취 예측 모형의 변수 중요도를 파악하고(이정은 등, 2020), Random Forest 모형을 구축하여 보행 만족도 예측 모델의 변수 중요도를 산출하는(이제승, 이현희, 2019) 등 다양한 머신러닝 기법들을 활용하여 독립변수들의 중요도를 파악하는 연구들이 진행되고 있음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본 연구에서도 이와 같이 머신러닝 기법들을 활용하여 다양한 메타데이터를 분석함으로써 라이브커머스 소비자의 채팅 감성점수에 긍정적인 영향을 주는 변수들을 탐색하고자 함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515564" y="789705"/>
            <a:ext cx="11455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머신러닝 분석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409" name="Google Shape;409;p18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410" name="Google Shape;41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18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412" name="Google Shape;412;p18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18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8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18"/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descr="도표이(가) 표시된 사진&#10;&#10;자동 생성된 설명" id="416" name="Google Shape;416;p18"/>
            <p:cNvPicPr preferRelativeResize="0"/>
            <p:nvPr/>
          </p:nvPicPr>
          <p:blipFill rotWithShape="1">
            <a:blip r:embed="rId4">
              <a:alphaModFix/>
            </a:blip>
            <a:srcRect b="0" l="945" r="0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18"/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&lt;그림 9&gt; XGBoost 알고리즘을 이용한 분류 예시</a:t>
              </a:r>
              <a:endParaRPr/>
            </a:p>
          </p:txBody>
        </p:sp>
      </p:grpSp>
      <p:grpSp>
        <p:nvGrpSpPr>
          <p:cNvPr id="418" name="Google Shape;418;p18"/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descr="테이블이(가) 표시된 사진&#10;&#10;자동 생성된 설명" id="419" name="Google Shape;419;p18"/>
            <p:cNvPicPr preferRelativeResize="0"/>
            <p:nvPr/>
          </p:nvPicPr>
          <p:blipFill rotWithShape="1">
            <a:blip r:embed="rId5">
              <a:alphaModFix/>
            </a:blip>
            <a:srcRect b="0" l="0" r="0"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8"/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&lt;그림 10&gt; 변수 중요도 평가 예시</a:t>
              </a:r>
              <a:endParaRPr/>
            </a:p>
          </p:txBody>
        </p:sp>
      </p:grpSp>
      <p:sp>
        <p:nvSpPr>
          <p:cNvPr id="421" name="Google Shape;421;p18"/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트리 기반의 머신러닝 기법으로, 잔차(residual)를 학습시키는 부스팅(boosting) 기법을 사용하여 높은 정확도를 얻음(이용건 등, 2020)</a:t>
            </a:r>
            <a:endParaRPr/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본 연구에서는 XGBoost 알고리즘을 이용하여 특정 동영상의 ‘평균 감성점수’를 추론하는 모델을 학습시키고, 이를 예측하는데 주요한 영향을 주는 변수를 추출하고자 함 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18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상대적 중요도 분석</a:t>
            </a:r>
            <a:endParaRPr/>
          </a:p>
        </p:txBody>
      </p:sp>
      <p:sp>
        <p:nvSpPr>
          <p:cNvPr id="423" name="Google Shape;423;p18"/>
          <p:cNvSpPr txBox="1"/>
          <p:nvPr/>
        </p:nvSpPr>
        <p:spPr>
          <a:xfrm>
            <a:off x="515564" y="789705"/>
            <a:ext cx="11455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머신러닝 분석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9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429" name="Google Shape;429;p19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430" name="Google Shape;43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19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432" name="Google Shape;432;p19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19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19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토픽모델링</a:t>
            </a:r>
            <a:endParaRPr/>
          </a:p>
        </p:txBody>
      </p:sp>
      <p:sp>
        <p:nvSpPr>
          <p:cNvPr id="435" name="Google Shape;435;p19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g-DMR(Generalized Dirichlet-Multinomial Regression) 토픽모델링</a:t>
            </a:r>
            <a:endParaRPr/>
          </a:p>
        </p:txBody>
      </p:sp>
      <p:sp>
        <p:nvSpPr>
          <p:cNvPr id="437" name="Google Shape;437;p19"/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토픽모델링: 문서 집합 내에 존재하는 단어들의 분포를 기반으로 잠재적 주제를 식별해 내는 분석기법(Blei et al., 2003)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LDA 토픽모델링: 문헌별 주제 분포만을 입력하여 활용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DMR 토픽모델링: 범주형(Categorical Variable) 메타데이터(제목, 저자, 저널명, 출판연도, 피인용수 등)를 기반으로  변화되는 주제 분포 추정 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g-DMR 토픽모델링: DMR의 한계를 극복하기 위해 Lee and Song(2020)이 제안한 모델로, </a:t>
            </a:r>
            <a:r>
              <a:rPr b="1"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연속형 메타데이터(감성점수, 채팅 수, 구독자 수 등) 정보를 입력변수로 활용</a:t>
            </a: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하여 변화되는 주제의 분포 추정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19"/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 b="11137" l="0" r="0" t="0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9"/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&lt;그림 8&gt; g-DMR을 이용한 분석과정(</a:t>
              </a:r>
              <a:r>
                <a:rPr lang="ko-KR" sz="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Lee and Song, 2020</a:t>
              </a: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Ⅰ. 서론</a:t>
            </a:r>
            <a:endParaRPr/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Ⅲ. 연구방법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Ⅴ. 예상되는 결론</a:t>
            </a:r>
            <a:endParaRPr/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105" name="Google Shape;10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"/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Source: 하나은행, 2022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448" name="Google Shape;44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20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450" name="Google Shape;450;p20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0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연구개요</a:t>
            </a:r>
            <a:endParaRPr/>
          </a:p>
        </p:txBody>
      </p:sp>
      <p:sp>
        <p:nvSpPr>
          <p:cNvPr id="453" name="Google Shape;453;p20"/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Ⅲ. 연구방법</a:t>
            </a:r>
            <a:endParaRPr/>
          </a:p>
        </p:txBody>
      </p:sp>
      <p:sp>
        <p:nvSpPr>
          <p:cNvPr id="454" name="Google Shape;454;p20"/>
          <p:cNvSpPr/>
          <p:nvPr/>
        </p:nvSpPr>
        <p:spPr>
          <a:xfrm>
            <a:off x="4270396" y="6615191"/>
            <a:ext cx="3651208" cy="2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11&gt; 연구 개요</a:t>
            </a:r>
            <a:endParaRPr/>
          </a:p>
        </p:txBody>
      </p:sp>
      <p:pic>
        <p:nvPicPr>
          <p:cNvPr id="455" name="Google Shape;4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771" y="916904"/>
            <a:ext cx="10080458" cy="561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461" name="Google Shape;461;p21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462" name="Google Shape;46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21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464" name="Google Shape;464;p21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1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21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연구 프로세스</a:t>
            </a:r>
            <a:endParaRPr/>
          </a:p>
        </p:txBody>
      </p:sp>
      <p:sp>
        <p:nvSpPr>
          <p:cNvPr id="467" name="Google Shape;467;p21"/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Ⅲ. 연구방법</a:t>
            </a:r>
            <a:endParaRPr/>
          </a:p>
        </p:txBody>
      </p:sp>
      <p:grpSp>
        <p:nvGrpSpPr>
          <p:cNvPr id="468" name="Google Shape;468;p21"/>
          <p:cNvGrpSpPr/>
          <p:nvPr/>
        </p:nvGrpSpPr>
        <p:grpSpPr>
          <a:xfrm>
            <a:off x="107438" y="1607098"/>
            <a:ext cx="12084561" cy="4559886"/>
            <a:chOff x="107438" y="1884178"/>
            <a:chExt cx="12084561" cy="4559886"/>
          </a:xfrm>
        </p:grpSpPr>
        <p:grpSp>
          <p:nvGrpSpPr>
            <p:cNvPr id="469" name="Google Shape;469;p21"/>
            <p:cNvGrpSpPr/>
            <p:nvPr/>
          </p:nvGrpSpPr>
          <p:grpSpPr>
            <a:xfrm>
              <a:off x="107438" y="1884178"/>
              <a:ext cx="3060000" cy="2579344"/>
              <a:chOff x="107438" y="1884178"/>
              <a:chExt cx="3060000" cy="2579344"/>
            </a:xfrm>
          </p:grpSpPr>
          <p:sp>
            <p:nvSpPr>
              <p:cNvPr id="470" name="Google Shape;470;p21"/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>
                  <a:gd fmla="val 50000" name="adj"/>
                </a:avLst>
              </a:prstGeom>
              <a:solidFill>
                <a:srgbClr val="0035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① 데이터 수집</a:t>
                </a:r>
                <a:endParaRPr/>
              </a:p>
            </p:txBody>
          </p:sp>
          <p:sp>
            <p:nvSpPr>
              <p:cNvPr id="471" name="Google Shape;471;p21"/>
              <p:cNvSpPr txBox="1"/>
              <p:nvPr/>
            </p:nvSpPr>
            <p:spPr>
              <a:xfrm>
                <a:off x="175602" y="2607180"/>
                <a:ext cx="2923672" cy="1856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대상: 네이버 쇼핑 라이브의 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여행/체험 분야 채널의 동영상 </a:t>
                </a:r>
                <a:endParaRPr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여행/체험 분야의 동영상</a:t>
                </a: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에서 실시간 채팅</a:t>
                </a: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데이터를 수집함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해당 채널의 판매 상품정보, 판매자 정보, 호스트 정보를 수집함</a:t>
                </a: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endParaRPr i="0"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72" name="Google Shape;472;p21"/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473" name="Google Shape;473;p21"/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>
                  <a:gd fmla="val 50000" name="adj"/>
                </a:avLst>
              </a:prstGeom>
              <a:solidFill>
                <a:srgbClr val="0035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② 데이터 전처리</a:t>
                </a:r>
                <a:endParaRPr/>
              </a:p>
            </p:txBody>
          </p:sp>
          <p:sp>
            <p:nvSpPr>
              <p:cNvPr id="474" name="Google Shape;474;p21"/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본 연구와 무관한 채팅(예: 이벤트 참여형 채팅)을 찾아 제거함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채팅 데이터를 4가지로 분류(인사말, 질문어, 긍정어, 부정어)하여 라벨링 함 </a:t>
                </a:r>
                <a:endParaRPr/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상품 설명을 활용하여 토픽모델링을 진행함</a:t>
                </a:r>
                <a:endParaRPr i="0"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75" name="Google Shape;475;p21"/>
            <p:cNvGrpSpPr/>
            <p:nvPr/>
          </p:nvGrpSpPr>
          <p:grpSpPr>
            <a:xfrm>
              <a:off x="6063710" y="1884178"/>
              <a:ext cx="3060000" cy="4559886"/>
              <a:chOff x="6053287" y="1884178"/>
              <a:chExt cx="3060000" cy="4559886"/>
            </a:xfrm>
          </p:grpSpPr>
          <p:sp>
            <p:nvSpPr>
              <p:cNvPr id="476" name="Google Shape;476;p21"/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>
                  <a:gd fmla="val 50000" name="adj"/>
                </a:avLst>
              </a:prstGeom>
              <a:solidFill>
                <a:srgbClr val="0035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③ 데이터 분석</a:t>
                </a:r>
                <a:endParaRPr/>
              </a:p>
            </p:txBody>
          </p:sp>
          <p:sp>
            <p:nvSpPr>
              <p:cNvPr id="477" name="Google Shape;477;p21"/>
              <p:cNvSpPr txBox="1"/>
              <p:nvPr/>
            </p:nvSpPr>
            <p:spPr>
              <a:xfrm>
                <a:off x="6121451" y="2607180"/>
                <a:ext cx="2923672" cy="3836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감성분석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/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KNU 감성사전 이용</a:t>
                </a:r>
                <a:endParaRPr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gpt_3.5_turbo 이용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KoBERT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이용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키워드 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네트워크 분석</a:t>
                </a: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/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하위 네트워크 분석</a:t>
                </a:r>
                <a:endParaRPr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</a:t>
                </a:r>
                <a:endParaRPr i="0"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상대적 중요도 분석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</a:t>
                </a: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· 다중회귀모델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SVM 회귀모델 </a:t>
                </a:r>
                <a:endParaRPr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회귀나무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앙상블(XGBoost)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이용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토픽모델링</a:t>
                </a: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분석</a:t>
                </a: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/>
              </a:p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· g-DMR 토픽모델링</a:t>
                </a:r>
                <a:endParaRPr/>
              </a:p>
            </p:txBody>
          </p:sp>
        </p:grpSp>
        <p:grpSp>
          <p:nvGrpSpPr>
            <p:cNvPr id="478" name="Google Shape;478;p21"/>
            <p:cNvGrpSpPr/>
            <p:nvPr/>
          </p:nvGrpSpPr>
          <p:grpSpPr>
            <a:xfrm>
              <a:off x="9041846" y="1884178"/>
              <a:ext cx="3150153" cy="2579344"/>
              <a:chOff x="9041846" y="1884178"/>
              <a:chExt cx="3150153" cy="2579344"/>
            </a:xfrm>
          </p:grpSpPr>
          <p:sp>
            <p:nvSpPr>
              <p:cNvPr id="479" name="Google Shape;479;p21"/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>
                  <a:gd fmla="val 50000" name="adj"/>
                </a:avLst>
              </a:prstGeom>
              <a:solidFill>
                <a:srgbClr val="0035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④ 결과종합 및 해석</a:t>
                </a:r>
                <a:endParaRPr/>
              </a:p>
            </p:txBody>
          </p:sp>
          <p:sp>
            <p:nvSpPr>
              <p:cNvPr id="480" name="Google Shape;480;p21"/>
              <p:cNvSpPr txBox="1"/>
              <p:nvPr/>
            </p:nvSpPr>
            <p:spPr>
              <a:xfrm>
                <a:off x="9041846" y="2607180"/>
                <a:ext cx="3150153" cy="1856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소비자의 실시간 채팅양상을 파악함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소비자 채팅의 주요 토픽을 파악함</a:t>
                </a:r>
                <a:endParaRPr i="0"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소비자 채팅의 감성을 파악함</a:t>
                </a:r>
                <a:endParaRPr sz="13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•"/>
                </a:pPr>
                <a:r>
                  <a:rPr i="0" lang="ko-KR" sz="13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소비자의 채팅 감성 데이터를 바탕으로 긍정반응 채팅에 영향을 주는 주요 요인을 파악함</a:t>
                </a:r>
                <a:endParaRPr/>
              </a:p>
            </p:txBody>
          </p:sp>
        </p:grpSp>
      </p:grpSp>
      <p:sp>
        <p:nvSpPr>
          <p:cNvPr id="481" name="Google Shape;481;p21"/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13&gt; 연구 프로세스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487" name="Google Shape;487;p22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488" name="Google Shape;48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22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490" name="Google Shape;490;p22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2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22"/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출처: </a:t>
            </a:r>
            <a:r>
              <a:rPr b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네이버쇼핑라이브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수집: </a:t>
            </a:r>
            <a:r>
              <a:rPr b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Python 3.9.13 버전</a:t>
            </a:r>
            <a:endParaRPr b="1"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라이브러리: </a:t>
            </a:r>
            <a:r>
              <a:rPr b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BeautifulSoup, Selenium, Pandas</a:t>
            </a:r>
            <a:endParaRPr/>
          </a:p>
        </p:txBody>
      </p:sp>
      <p:sp>
        <p:nvSpPr>
          <p:cNvPr id="493" name="Google Shape;493;p22"/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14&gt; 네이버쇼핑라이브 판매자 페이지 예시</a:t>
            </a:r>
            <a:endParaRPr/>
          </a:p>
        </p:txBody>
      </p:sp>
      <p:sp>
        <p:nvSpPr>
          <p:cNvPr id="494" name="Google Shape;494;p22"/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15&gt; 네이버쇼핑라이브 예시</a:t>
            </a:r>
            <a:endParaRPr/>
          </a:p>
        </p:txBody>
      </p:sp>
      <p:sp>
        <p:nvSpPr>
          <p:cNvPr id="495" name="Google Shape;495;p22"/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라이브커머스 데이터 정보 </a:t>
            </a:r>
            <a:endParaRPr/>
          </a:p>
        </p:txBody>
      </p:sp>
      <p:sp>
        <p:nvSpPr>
          <p:cNvPr id="496" name="Google Shape;496;p22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데이터 수집</a:t>
            </a:r>
            <a:endParaRPr/>
          </a:p>
        </p:txBody>
      </p:sp>
      <p:sp>
        <p:nvSpPr>
          <p:cNvPr id="497" name="Google Shape;497;p22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pic>
        <p:nvPicPr>
          <p:cNvPr descr="텍스트이(가) 표시된 사진&#10;&#10;자동 생성된 설명" id="498" name="Google Shape;4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28" y="2293633"/>
            <a:ext cx="6639514" cy="428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22"/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500" name="Google Shape;50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809" y="3654126"/>
            <a:ext cx="5370777" cy="301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09" name="Google Shape;509;p23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10" name="Google Shape;51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23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512" name="Google Shape;512;p23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23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23"/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라이브커머스 데이터 현황 </a:t>
            </a:r>
            <a:endParaRPr/>
          </a:p>
        </p:txBody>
      </p:sp>
      <p:sp>
        <p:nvSpPr>
          <p:cNvPr id="515" name="Google Shape;515;p23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데이터 수집</a:t>
            </a:r>
            <a:endParaRPr/>
          </a:p>
        </p:txBody>
      </p:sp>
      <p:sp>
        <p:nvSpPr>
          <p:cNvPr id="516" name="Google Shape;516;p23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graphicFrame>
        <p:nvGraphicFramePr>
          <p:cNvPr id="517" name="Google Shape;517;p23"/>
          <p:cNvGraphicFramePr/>
          <p:nvPr/>
        </p:nvGraphicFramePr>
        <p:xfrm>
          <a:off x="969744" y="20240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{03CBB521-B56C-4355-BC49-274601559F01}</a:tableStyleId>
              </a:tblPr>
              <a:tblGrid>
                <a:gridCol w="511750"/>
                <a:gridCol w="1942300"/>
                <a:gridCol w="1177750"/>
              </a:tblGrid>
              <a:tr h="1808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투어/체험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07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총 채널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223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총 구독자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2,360,296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총 동영상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894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평균 구독자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10,584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평균 동영상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4.01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구독자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수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(명)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 ~ 3,000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154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3,001 ~ 5,000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17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5,001 ~ 10,000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17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10,001 ~ 50,000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26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50,001 ~ 100,000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100,001 ~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동영상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수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(개)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 ~ 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113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3 ~ 5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38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6 ~ 10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35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11 ~ 20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26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 ~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11</a:t>
                      </a:r>
                      <a:endParaRPr/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8" name="Google Shape;518;p23"/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5&gt; 라이브커머스 여행/체험 분야 채널 현황</a:t>
            </a:r>
            <a:endParaRPr/>
          </a:p>
        </p:txBody>
      </p:sp>
      <p:pic>
        <p:nvPicPr>
          <p:cNvPr id="519" name="Google Shape;51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6810" y="760600"/>
            <a:ext cx="5370776" cy="301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3"/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16&gt; 여행/체험분야 현황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27" name="Google Shape;527;p24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28" name="Google Shape;52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4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530" name="Google Shape;530;p24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4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24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533" name="Google Shape;533;p24"/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분석용 데이터</a:t>
            </a:r>
            <a:endParaRPr/>
          </a:p>
        </p:txBody>
      </p:sp>
      <p:sp>
        <p:nvSpPr>
          <p:cNvPr id="534" name="Google Shape;534;p24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 txBox="1"/>
          <p:nvPr/>
        </p:nvSpPr>
        <p:spPr>
          <a:xfrm>
            <a:off x="288733" y="1222265"/>
            <a:ext cx="11903267" cy="1778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분석에 사용될 동영상 선정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한 채널이 너무 많은 비중을 차지하는 것을 방지하기 위해 채널당 동영상 수를 최대 20개로 제한함</a:t>
            </a:r>
            <a:endParaRPr b="0"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(이 때 동영상의 개수가 20개 이상인 11개의 채널의 경우, 최신 20개의 동영상을 사용함)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채팅 숫자가 0개일 경우 데이터를 모두 삭제함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700개의 동영상(유저 184,697명/채팅 데이터 547,918개)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분석 대상으로 확정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6" name="Google Shape;536;p24"/>
          <p:cNvGraphicFramePr/>
          <p:nvPr/>
        </p:nvGraphicFramePr>
        <p:xfrm>
          <a:off x="830493" y="33102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{AE3FBA5E-AFEE-497C-83F7-DB19F097DF8B}</a:tableStyleId>
              </a:tblPr>
              <a:tblGrid>
                <a:gridCol w="2715375"/>
                <a:gridCol w="2715375"/>
                <a:gridCol w="5430750"/>
              </a:tblGrid>
              <a:tr h="239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전처리 방법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725">
                <a:tc gridSpan="2">
                  <a:txBody>
                    <a:bodyPr/>
                    <a:lstStyle/>
                    <a:p>
                      <a:pPr indent="-171450" lvl="0" marL="17145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Python KoNLPy 라이브러리의 OKT(Open Korean Text)형태소 분석기 이용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71450" lvl="0" marL="17145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단어를 정규화 함(예: 멋져요 -&gt; 멋지다)</a:t>
                      </a:r>
                      <a:endParaRPr/>
                    </a:p>
                    <a:p>
                      <a:pPr indent="-171450" lvl="0" marL="17145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형태소 단위 중 [명사, 형용사, 동사]만 사용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71450" lvl="0" marL="17145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나머지 데이터는 제거함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“와 이 제품 정말 너무 멋져요~~~ ^^”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[와, 이, 제품, 정말, 너무, 멋져요, ~~~, ^^]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[제품(명사), 멋지다(형용사)]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와, 이, 정말, 너무, ~~~, ^^ 등의 단어는 토픽에 포함되지 않음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6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문장 분류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구매인증 분류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숫자가 10자리 이상 연속되는 경우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인사어 분류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[안녕, 방가, 반가, 반갑, 하이]가 포함되는 경우</a:t>
                      </a:r>
                      <a:endParaRPr sz="1800" u="none" cap="none" strike="noStrike"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질문어 분류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[요?, 용?, 까?, 죠? 죵? 여? 염?]가 포함되는 경우</a:t>
                      </a:r>
                      <a:endParaRPr sz="1800" u="none" cap="none" strike="noStrike"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7" name="Google Shape;537;p24"/>
          <p:cNvSpPr txBox="1"/>
          <p:nvPr/>
        </p:nvSpPr>
        <p:spPr>
          <a:xfrm>
            <a:off x="3632592" y="3001214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6&gt; 채팅 데이터 전처리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547932" y="5234710"/>
            <a:ext cx="11903267" cy="1086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&lt;표 6&gt;과 같은 방식으로 최종적으로 채팅 데이터를 전처리함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이렇게 추출된 채팅 데이터 중 길이가 1인 데이터는 삭제함(예: 이, 저, 그, 아 등)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최종적으로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2,635,083개의 단어를 수집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1,225,631개를 전처리 단계에서 제거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하고, 총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848,715개의 단어를 최종분석에 사용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45" name="Google Shape;545;p25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46" name="Google Shape;54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25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548" name="Google Shape;548;p25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25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25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551" name="Google Shape;551;p25"/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분석용 데이터</a:t>
            </a:r>
            <a:endParaRPr/>
          </a:p>
        </p:txBody>
      </p:sp>
      <p:sp>
        <p:nvSpPr>
          <p:cNvPr id="552" name="Google Shape;552;p25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3" name="Google Shape;553;p25"/>
          <p:cNvGraphicFramePr/>
          <p:nvPr/>
        </p:nvGraphicFramePr>
        <p:xfrm>
          <a:off x="218271" y="22414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697825"/>
                <a:gridCol w="785225"/>
                <a:gridCol w="785225"/>
                <a:gridCol w="845750"/>
                <a:gridCol w="724725"/>
                <a:gridCol w="785225"/>
                <a:gridCol w="898450"/>
                <a:gridCol w="898450"/>
                <a:gridCol w="898450"/>
                <a:gridCol w="898450"/>
                <a:gridCol w="898450"/>
                <a:gridCol w="898450"/>
                <a:gridCol w="898450"/>
                <a:gridCol w="898450"/>
              </a:tblGrid>
              <a:tr h="33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총 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일반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이벤트성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인사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질문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유저의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유저당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긍정채팅 수(GPT)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부정채팅 수(GPT)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중립채팅 수(GPT)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 감성 점수(KNU)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 감성 점수(GPT)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 감성 점수(KoBERT)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547,918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457,954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33,831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23,485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32,634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184,697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299,474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17,633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213,955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평균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782.74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654.22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48.33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33.55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46.62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263.85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5.04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427.82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25.19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305.65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0.58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Min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-0.16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-0.2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-0.16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102.75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80.75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9.75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2.38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0.31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0.45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373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305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30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77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3.6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183.5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164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0.46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0.59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0.60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1,268.5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964.25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39.25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54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64.25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352.25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5.91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613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495.5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0.63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0.72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0.72</a:t>
                      </a:r>
                      <a:endParaRPr/>
                    </a:p>
                  </a:txBody>
                  <a:tcPr marT="0" marB="0" marR="28575" marL="2857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4,168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3,578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687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333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431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2,442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63.68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2,972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612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2,375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1.67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1.33</a:t>
                      </a:r>
                      <a:endParaRPr/>
                    </a:p>
                  </a:txBody>
                  <a:tcPr marT="0" marB="0" marR="28575" marL="28575" anchor="ctr"/>
                </a:tc>
              </a:tr>
            </a:tbl>
          </a:graphicData>
        </a:graphic>
      </p:graphicFrame>
      <p:sp>
        <p:nvSpPr>
          <p:cNvPr id="554" name="Google Shape;554;p25"/>
          <p:cNvSpPr txBox="1"/>
          <p:nvPr/>
        </p:nvSpPr>
        <p:spPr>
          <a:xfrm>
            <a:off x="218271" y="1294645"/>
            <a:ext cx="11383179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 전처리 이후 분석에 사용된 데이터는 총 라이브커머스 동영상 700개(총 채널 199개)</a:t>
            </a:r>
            <a:endParaRPr/>
          </a:p>
        </p:txBody>
      </p:sp>
      <p:sp>
        <p:nvSpPr>
          <p:cNvPr id="555" name="Google Shape;555;p25"/>
          <p:cNvSpPr txBox="1"/>
          <p:nvPr/>
        </p:nvSpPr>
        <p:spPr>
          <a:xfrm>
            <a:off x="3985581" y="1908404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_&gt; 분석용 데이터 일부분</a:t>
            </a:r>
            <a:endParaRPr/>
          </a:p>
        </p:txBody>
      </p:sp>
      <p:sp>
        <p:nvSpPr>
          <p:cNvPr id="556" name="Google Shape;556;p25"/>
          <p:cNvSpPr txBox="1"/>
          <p:nvPr/>
        </p:nvSpPr>
        <p:spPr>
          <a:xfrm>
            <a:off x="288733" y="5690109"/>
            <a:ext cx="11903267" cy="740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일차적으로 전처리 된 데이터를 토대로 평균 감성 점수를 산출한 뒤 양상을 살펴봄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위해 감성 분석 3가지 방법론의 평균을 비교하고, 데이터의 변화에 따른 양상을 살핌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b8fb6c9aa_0_0"/>
          <p:cNvSpPr txBox="1"/>
          <p:nvPr>
            <p:ph idx="12" type="sldNum"/>
          </p:nvPr>
        </p:nvSpPr>
        <p:spPr>
          <a:xfrm>
            <a:off x="9378338" y="64512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63" name="Google Shape;563;g23b8fb6c9aa_0_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64" name="Google Shape;564;g23b8fb6c9aa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g23b8fb6c9aa_0_0"/>
            <p:cNvSpPr txBox="1"/>
            <p:nvPr/>
          </p:nvSpPr>
          <p:spPr>
            <a:xfrm>
              <a:off x="8579680" y="205337"/>
              <a:ext cx="243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566" name="Google Shape;566;g23b8fb6c9aa_0_0"/>
          <p:cNvSpPr txBox="1"/>
          <p:nvPr/>
        </p:nvSpPr>
        <p:spPr>
          <a:xfrm>
            <a:off x="93054" y="118916"/>
            <a:ext cx="2430000" cy="3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23b8fb6c9aa_0_0"/>
          <p:cNvSpPr/>
          <p:nvPr/>
        </p:nvSpPr>
        <p:spPr>
          <a:xfrm rot="5400000">
            <a:off x="6048229" y="-1303501"/>
            <a:ext cx="95400" cy="270240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23b8fb6c9aa_0_0"/>
          <p:cNvSpPr txBox="1"/>
          <p:nvPr/>
        </p:nvSpPr>
        <p:spPr>
          <a:xfrm>
            <a:off x="74004" y="99866"/>
            <a:ext cx="179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569" name="Google Shape;569;g23b8fb6c9aa_0_0"/>
          <p:cNvSpPr txBox="1"/>
          <p:nvPr/>
        </p:nvSpPr>
        <p:spPr>
          <a:xfrm>
            <a:off x="218271" y="760600"/>
            <a:ext cx="670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분석용 데이터</a:t>
            </a:r>
            <a:endParaRPr/>
          </a:p>
        </p:txBody>
      </p:sp>
      <p:sp>
        <p:nvSpPr>
          <p:cNvPr id="570" name="Google Shape;570;g23b8fb6c9aa_0_0"/>
          <p:cNvSpPr txBox="1"/>
          <p:nvPr/>
        </p:nvSpPr>
        <p:spPr>
          <a:xfrm>
            <a:off x="3297690" y="310349"/>
            <a:ext cx="55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1" name="Google Shape;571;g23b8fb6c9aa_0_0"/>
          <p:cNvGraphicFramePr/>
          <p:nvPr/>
        </p:nvGraphicFramePr>
        <p:xfrm>
          <a:off x="218269" y="16725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605750"/>
                <a:gridCol w="1214325"/>
                <a:gridCol w="1076325"/>
                <a:gridCol w="1071050"/>
                <a:gridCol w="1120575"/>
                <a:gridCol w="1120575"/>
                <a:gridCol w="1120575"/>
                <a:gridCol w="1120575"/>
                <a:gridCol w="1120575"/>
                <a:gridCol w="1120575"/>
                <a:gridCol w="1120575"/>
              </a:tblGrid>
              <a:tr h="354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구독자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시청자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좋아요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채팅유저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채팅유저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전체채팅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일반채팅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이벤트채팅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인사채팅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질문채팅 수</a:t>
                      </a:r>
                      <a:endParaRPr/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19,469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31,454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13,774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272.73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5.1429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809.16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676.32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49.97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34.67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48.18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Min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18.00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332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1.0846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680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1,691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2,174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2.4375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117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91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1,920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6,012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7,338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88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3.6757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396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321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12,000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39,693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17,321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359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6.0172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1,340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987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55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67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390,000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291,052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150,396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2,442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63.6800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4,168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3,578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687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333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431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g23b8fb6c9aa_0_0"/>
          <p:cNvSpPr txBox="1"/>
          <p:nvPr/>
        </p:nvSpPr>
        <p:spPr>
          <a:xfrm>
            <a:off x="218269" y="1084726"/>
            <a:ext cx="113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2차 전처리 이후 분석에 사용된 데이터는 총 라이브커머스 동영상 677개 (총 채널 196개)</a:t>
            </a:r>
            <a:endParaRPr/>
          </a:p>
        </p:txBody>
      </p:sp>
      <p:sp>
        <p:nvSpPr>
          <p:cNvPr id="573" name="Google Shape;573;g23b8fb6c9aa_0_0"/>
          <p:cNvSpPr txBox="1"/>
          <p:nvPr/>
        </p:nvSpPr>
        <p:spPr>
          <a:xfrm>
            <a:off x="4002589" y="1415694"/>
            <a:ext cx="381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_&gt; 분석용 데이터 전체</a:t>
            </a:r>
            <a:endParaRPr/>
          </a:p>
        </p:txBody>
      </p:sp>
      <p:graphicFrame>
        <p:nvGraphicFramePr>
          <p:cNvPr id="574" name="Google Shape;574;g23b8fb6c9aa_0_0"/>
          <p:cNvGraphicFramePr/>
          <p:nvPr/>
        </p:nvGraphicFramePr>
        <p:xfrm>
          <a:off x="218269" y="4161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605750"/>
                <a:gridCol w="1214325"/>
                <a:gridCol w="1076325"/>
                <a:gridCol w="1071050"/>
                <a:gridCol w="1120575"/>
                <a:gridCol w="1120575"/>
                <a:gridCol w="1120575"/>
                <a:gridCol w="1120575"/>
                <a:gridCol w="1120575"/>
                <a:gridCol w="1120575"/>
                <a:gridCol w="1120575"/>
              </a:tblGrid>
              <a:tr h="28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이벤트채팅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인사채팅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질문채팅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긍정채팅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부정채팅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중립채팅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긍정채팅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부정채팅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중립채팅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평균 감성점수</a:t>
                      </a:r>
                      <a:endParaRPr/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0.0460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0.0499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0.1066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442.28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26.04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315.95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0.4870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0.0350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0.4487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0.5733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Min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0  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-0.2000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0.0163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0.0436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57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0.3931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0.0160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0.3582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0.4500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0.0073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0.0343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0.0769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0.4954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0.0286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0.4392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0.5883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0.0584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0.0714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0.1429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637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511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0.5882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0.0447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0.5272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0.7222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0.5044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0.3045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0.5806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2,972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612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2,375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0.2857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1.1818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차트이(가) 표시된 사진&#10;&#10;자동 생성된 설명" id="579" name="Google Shape;5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4419" y="4240276"/>
            <a:ext cx="5277119" cy="259343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6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81" name="Google Shape;581;p26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82" name="Google Shape;58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26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584" name="Google Shape;584;p26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26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26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587" name="Google Shape;587;p26"/>
          <p:cNvSpPr txBox="1"/>
          <p:nvPr/>
        </p:nvSpPr>
        <p:spPr>
          <a:xfrm>
            <a:off x="386986" y="957391"/>
            <a:ext cx="74151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KNU 감성사전 vs. gpt_3.5_turbo vs. </a:t>
            </a: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KoBERT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8" name="Google Shape;588;p26"/>
          <p:cNvGraphicFramePr/>
          <p:nvPr/>
        </p:nvGraphicFramePr>
        <p:xfrm>
          <a:off x="500765" y="1542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758175"/>
                <a:gridCol w="1213175"/>
                <a:gridCol w="1436475"/>
                <a:gridCol w="1436475"/>
                <a:gridCol w="143647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45725" marB="45725" marR="91450" marL="9145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감성점수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(KNU 감성사전)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감성점수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(GPT)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감성점수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(KoBERT)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0.4719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0.5713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0.5813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3657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총 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채팅 수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1~102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0.4174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0.5041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0.5130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103~373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0.4192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0.5090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0.5225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374~1268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0.4974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0.6035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0.6108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1269~4168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0.5541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0.6693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0.6794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수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1~20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0.4106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0.4957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0.5075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21~77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0.3812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0.5073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0.5209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78~352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0.5040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0.5963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0.6026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353~2442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0.5919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0.6869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0.6951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유저당 채팅 수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1.00~2.38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0.6608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0.6815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0.6792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2.39~3.60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0.4691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0.5662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0.5781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3.61~5.91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0.3983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0.5220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0.5353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5.92~63.69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0.3596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0.5149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0.5319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89" name="Google Shape;589;p26"/>
          <p:cNvSpPr txBox="1"/>
          <p:nvPr/>
        </p:nvSpPr>
        <p:spPr>
          <a:xfrm>
            <a:off x="6847438" y="813281"/>
            <a:ext cx="5368701" cy="171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 가지의 감성분석의 평균 감성점수를 비교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정규성이 가정되지 않아 ANOVA 진행 불가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Kruskal-Wallis Test 진행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b="1" i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</a:t>
            </a: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-Value = 2.18e-25 평균이 유의미한 차이를 보임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사후분석 결과, GPT와 KoBERT는 통계적으로 차이가 없음. 따라서 본 연구에서는 </a:t>
            </a:r>
            <a:r>
              <a:rPr b="1"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GPT의 결과를 사용</a:t>
            </a: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90" name="Google Shape;590;p26"/>
          <p:cNvGraphicFramePr/>
          <p:nvPr/>
        </p:nvGraphicFramePr>
        <p:xfrm>
          <a:off x="6989275" y="25906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863375"/>
                <a:gridCol w="646200"/>
                <a:gridCol w="1191825"/>
                <a:gridCol w="1191825"/>
                <a:gridCol w="1191825"/>
              </a:tblGrid>
              <a:tr h="325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집단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N</a:t>
                      </a:r>
                      <a:endParaRPr b="1"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/>
                        <a:t>감성사전</a:t>
                      </a:r>
                      <a:endParaRPr b="1"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GPT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KoBERT</a:t>
                      </a:r>
                      <a:endParaRPr b="1" sz="1050" u="none" cap="none" strike="noStrike"/>
                    </a:p>
                  </a:txBody>
                  <a:tcPr marT="45725" marB="45725" marR="91450" marL="91450" anchor="ctr"/>
                </a:tc>
              </a:tr>
              <a:tr h="36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감성사전</a:t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36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GPT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&lt;0.0001***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36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KoBERT</a:t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&lt;0.0001***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0.3648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91" name="Google Shape;591;p26"/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***</a:t>
            </a:r>
            <a:r>
              <a:rPr i="1" lang="ko-KR" sz="11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</a:t>
            </a:r>
            <a:r>
              <a:rPr lang="ko-KR" sz="11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 0.001</a:t>
            </a:r>
            <a:endParaRPr/>
          </a:p>
        </p:txBody>
      </p:sp>
      <p:sp>
        <p:nvSpPr>
          <p:cNvPr id="592" name="Google Shape;592;p26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598" name="Google Shape;598;p27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599" name="Google Shape;59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27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01" name="Google Shape;601;p27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27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27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04" name="Google Shape;604;p27"/>
          <p:cNvSpPr txBox="1"/>
          <p:nvPr/>
        </p:nvSpPr>
        <p:spPr>
          <a:xfrm>
            <a:off x="155516" y="768912"/>
            <a:ext cx="11880967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GPT의 감성분석 결과를 바탕으로 데이터의 양상을 살펴봄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채팅의 수가 매우 적거나, 채팅 유저의 수가 매우 적은 경우, 값들이 몰려 있는 것이 관찰되었고, 본 연구에서는 이를 제거함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27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606" name="Google Shape;6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1990" y="1499912"/>
            <a:ext cx="3407713" cy="25311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7" name="Google Shape;607;p27"/>
          <p:cNvGraphicFramePr/>
          <p:nvPr/>
        </p:nvGraphicFramePr>
        <p:xfrm>
          <a:off x="331179" y="14999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1148900"/>
                <a:gridCol w="753275"/>
              </a:tblGrid>
              <a:tr h="33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채팅의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평균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감성 점수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1~102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0.5041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90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103~373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0.5090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374~1,268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0.6035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1,269~4,168 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0.6693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descr="차트이(가) 표시된 사진&#10;&#10;자동 생성된 설명" id="608" name="Google Shape;6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3372" y="4016538"/>
            <a:ext cx="3442546" cy="25311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9" name="Google Shape;609;p27"/>
          <p:cNvGraphicFramePr/>
          <p:nvPr/>
        </p:nvGraphicFramePr>
        <p:xfrm>
          <a:off x="331178" y="3961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1154725"/>
                <a:gridCol w="747450"/>
              </a:tblGrid>
              <a:tr h="33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채팅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유저의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평균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감성 점수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1~20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0.4957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9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21~77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0.5073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77~352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0.5963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352~2442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cap="none" strike="noStrike"/>
                        <a:t>(</a:t>
                      </a:r>
                      <a:r>
                        <a:rPr i="1" lang="ko-KR" sz="1300" u="none" cap="none" strike="noStrike"/>
                        <a:t>n</a:t>
                      </a:r>
                      <a:r>
                        <a:rPr lang="ko-KR" sz="1300" u="none" cap="none" strike="noStrike"/>
                        <a:t>=175)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0.6869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10" name="Google Shape;61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918" y="1591988"/>
            <a:ext cx="6335620" cy="2346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611" name="Google Shape;61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5918" y="4108614"/>
            <a:ext cx="6335620" cy="228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8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618" name="Google Shape;61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28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20" name="Google Shape;620;p28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28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28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23" name="Google Shape;623;p28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236" y="959576"/>
            <a:ext cx="4342659" cy="427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6943" y="959576"/>
            <a:ext cx="4342788" cy="427159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8"/>
          <p:cNvSpPr txBox="1"/>
          <p:nvPr/>
        </p:nvSpPr>
        <p:spPr>
          <a:xfrm>
            <a:off x="739213" y="5787259"/>
            <a:ext cx="11880967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그림의 x축은 사용가능한 메타데이터이며, y축은 GPT 감성점수임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 데이터의 개수를 제한하여 관찰한 결과, 10개 이후로는 변화가 거의 없다 판단하여 이를 기준으로 다시 한 번 데이터를 가공 함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따라서, 전체 채팅의 수가 10개 미만인 모든 데이터를 삭제함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1557296" y="5402386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 데이터가 최소 1개 이상</a:t>
            </a:r>
            <a:endParaRPr/>
          </a:p>
        </p:txBody>
      </p:sp>
      <p:sp>
        <p:nvSpPr>
          <p:cNvPr id="628" name="Google Shape;628;p28"/>
          <p:cNvSpPr txBox="1"/>
          <p:nvPr/>
        </p:nvSpPr>
        <p:spPr>
          <a:xfrm>
            <a:off x="6987041" y="5411784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 데이터가 최소 10개 이상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6" name="Google Shape;11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3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119" name="Google Shape;119;p3"/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Ⅰ. 서론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연구배경</a:t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3"/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586"/>
                </a:buClr>
                <a:buSzPts val="1500"/>
                <a:buFont typeface="Noto Sans Symbols"/>
                <a:buChar char="✔"/>
              </a:pP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소비자가 실시간 스트리밍 방송을 시청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하면서 쇼호스트 및 참여자들과 실시간 채팅 등의 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상호작용을 통해 상품을 구매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하는 새로운 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전자상거래 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방식(박준영, 양성병, 2022)</a:t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초기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라이브커머스는 디지털 네이티브인 MZ세대가 더 친숙하게 느끼는 것으로 </a:t>
              </a:r>
              <a:endParaRPr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나타나(유지연, 2021), </a:t>
              </a: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젊은 층을 대상으로 패션, 뷰티 등의 상품을 주로 취급</a:t>
              </a:r>
              <a:endParaRPr b="1" sz="13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(김나경 등, 2022)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코로나 19로 인해 온라인 쇼핑의 편의성을 경험하고 학습하게 된 </a:t>
              </a: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중장년층으로 </a:t>
              </a:r>
              <a:endParaRPr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소비층이 확대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되면서(정연승, 2020) </a:t>
              </a: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식품, 명품, 가전 등 판매 품목이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다양화됨</a:t>
              </a:r>
              <a:endParaRPr b="1" sz="13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(김나경 등, 2022)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서울시의 2021년 조사에 의하면, ‘20년에 비해 이용률이 2배 이상 증가 하였으며, 20대~50대에서 비교적 고른 분포를 보임(최은희, 2022)</a:t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128" name="Google Shape;128;p3"/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586"/>
                </a:buClr>
                <a:buSzPts val="1500"/>
                <a:buFont typeface="Noto Sans Symbols"/>
                <a:buChar char="✔"/>
              </a:pP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코로나 팬데믹의 영향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으로</a:t>
              </a: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비대면 소비문화가 확산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되면서</a:t>
              </a: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ko-KR" sz="15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 스트리밍</a:t>
              </a: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(Live Streaming)과</a:t>
              </a:r>
              <a:r>
                <a:rPr b="1" lang="ko-KR" sz="15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온라인 쇼핑</a:t>
              </a: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(e-Commerce)</a:t>
              </a:r>
              <a:r>
                <a:rPr b="1" lang="ko-KR" sz="15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 </a:t>
              </a:r>
              <a:endParaRPr b="1" sz="15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결합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형태의 </a:t>
              </a: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</a:t>
              </a:r>
              <a:r>
                <a:rPr b="1" lang="ko-KR" sz="1500">
                  <a:solidFill>
                    <a:srgbClr val="00358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라이브커머스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(Live Commerce)</a:t>
              </a: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 등장</a:t>
              </a:r>
              <a:r>
                <a:rPr lang="ko-KR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(김소담 등, 2021)</a:t>
              </a: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홈쇼핑과 유사하지만 방송의 규격에서 벗어나 시·공간의 제약을 받지 않으며(김한경, 박지원, 2020), 온라인 플랫폼(네이버, 카카오, 쿠팡 등)을 통해 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누구나 상품 및 서비스를 판매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할 수 있는 시스템(최은희, 2022)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소비자는 매장에 직접 방문한 것 같은 현장감을 느끼고, 오락성, 흥미성 및 쇼호스트의 역할이 더해져 라이브 방송에 대한 수요가 급증함(변정선  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등, 2023) </a:t>
              </a:r>
              <a:endParaRPr/>
            </a:p>
          </p:txBody>
        </p:sp>
      </p:grpSp>
      <p:grpSp>
        <p:nvGrpSpPr>
          <p:cNvPr id="130" name="Google Shape;130;p3"/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131" name="Google Shape;13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3"/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&lt;그림 1&gt;라이브커머스 이용 경험률(최은희, 2022)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635" name="Google Shape;635;p29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636" name="Google Shape;63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29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38" name="Google Shape;638;p29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29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29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41" name="Google Shape;641;p29"/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분석용 데이터</a:t>
            </a:r>
            <a:endParaRPr/>
          </a:p>
        </p:txBody>
      </p:sp>
      <p:sp>
        <p:nvSpPr>
          <p:cNvPr id="642" name="Google Shape;642;p29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데이터 전처리(계속)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3" name="Google Shape;643;p29"/>
          <p:cNvGraphicFramePr/>
          <p:nvPr/>
        </p:nvGraphicFramePr>
        <p:xfrm>
          <a:off x="218269" y="16725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605750"/>
                <a:gridCol w="1214325"/>
                <a:gridCol w="1076325"/>
                <a:gridCol w="1071050"/>
                <a:gridCol w="1120575"/>
                <a:gridCol w="1120575"/>
                <a:gridCol w="1120575"/>
                <a:gridCol w="1120575"/>
                <a:gridCol w="1120575"/>
                <a:gridCol w="1120575"/>
                <a:gridCol w="1120575"/>
              </a:tblGrid>
              <a:tr h="354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구독자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시청자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좋아요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채팅유저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채팅유저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전체채팅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일반채팅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이벤트채팅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인사채팅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질문채팅 수</a:t>
                      </a:r>
                      <a:endParaRPr/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19,469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31,454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13,774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272.73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5.1429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809.16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676.32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49.97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34.67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48.18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Min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18.00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332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1.0846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680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1,691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2,174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2.4375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117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91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1,920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6,012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7,338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88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3.6757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396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321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12,000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39,693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17,321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359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6.0172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1,340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987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55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67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390,000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291,052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150,396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2,442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63.6800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4,168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3,578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687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333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431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4" name="Google Shape;644;p29"/>
          <p:cNvSpPr txBox="1"/>
          <p:nvPr/>
        </p:nvSpPr>
        <p:spPr>
          <a:xfrm>
            <a:off x="218269" y="1084726"/>
            <a:ext cx="11383179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2차 전처리 이후 분석에 사용된 데이터는 총 라이브커머스 동영상 677개 (총 채널 196개)</a:t>
            </a:r>
            <a:endParaRPr/>
          </a:p>
        </p:txBody>
      </p:sp>
      <p:sp>
        <p:nvSpPr>
          <p:cNvPr id="645" name="Google Shape;645;p29"/>
          <p:cNvSpPr txBox="1"/>
          <p:nvPr/>
        </p:nvSpPr>
        <p:spPr>
          <a:xfrm>
            <a:off x="4002589" y="1415694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_&gt; 분석용 데이터 전체</a:t>
            </a:r>
            <a:endParaRPr/>
          </a:p>
        </p:txBody>
      </p:sp>
      <p:graphicFrame>
        <p:nvGraphicFramePr>
          <p:cNvPr id="646" name="Google Shape;646;p29"/>
          <p:cNvGraphicFramePr/>
          <p:nvPr/>
        </p:nvGraphicFramePr>
        <p:xfrm>
          <a:off x="218269" y="4161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605750"/>
                <a:gridCol w="1214325"/>
                <a:gridCol w="1076325"/>
                <a:gridCol w="1071050"/>
                <a:gridCol w="1120575"/>
                <a:gridCol w="1120575"/>
                <a:gridCol w="1120575"/>
                <a:gridCol w="1120575"/>
                <a:gridCol w="1120575"/>
                <a:gridCol w="1120575"/>
                <a:gridCol w="1120575"/>
              </a:tblGrid>
              <a:tr h="28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이벤트채팅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인사채팅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질문채팅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긍정채팅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부정채팅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중립채팅 수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긍정채팅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부정채팅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중립채팅 비율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평균 감성점수</a:t>
                      </a:r>
                      <a:endParaRPr/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-</a:t>
                      </a:r>
                      <a:endParaRPr/>
                    </a:p>
                  </a:txBody>
                  <a:tcPr marT="0" marB="0" marR="28575" marL="2857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0.0460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0.0499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0.1066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442.28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26.04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315.95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0.4870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0.0350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0.4487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0.5733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Min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0  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-0.2000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0.0163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0.0436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48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57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0.3931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0.0160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0.3582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0.4500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0.0073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0.0343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0.0769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200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174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0.4954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0.0286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0.4392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0.5883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Q3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0.0584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0.0714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0.1429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637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32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511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0.5882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0.0447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0.5272 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0.7222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0.5044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0.3045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0.5806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2,972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612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2,375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0.2857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1.0000 </a:t>
                      </a:r>
                      <a:endParaRPr/>
                    </a:p>
                  </a:txBody>
                  <a:tcPr marT="9525" marB="0" marR="9525" marL="952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1.1818 </a:t>
                      </a:r>
                      <a:endParaRPr/>
                    </a:p>
                  </a:txBody>
                  <a:tcPr marT="9525" marB="0" marR="9525" marL="9525" anchor="ctr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652" name="Google Shape;652;p3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653" name="Google Shape;65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0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55" name="Google Shape;655;p30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30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30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58" name="Google Shape;658;p30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3. 주제어 분석 결과</a:t>
            </a:r>
            <a:endParaRPr/>
          </a:p>
        </p:txBody>
      </p:sp>
      <p:sp>
        <p:nvSpPr>
          <p:cNvPr id="659" name="Google Shape;659;p30"/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네트워크 분석 결과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0"/>
          <p:cNvSpPr txBox="1"/>
          <p:nvPr/>
        </p:nvSpPr>
        <p:spPr>
          <a:xfrm>
            <a:off x="311053" y="2365599"/>
            <a:ext cx="5894537" cy="281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연구에서는 선별된 데이터의 채팅데이터를 이용하여 키워드 네트워크 분석을 실시함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1) 키워드 간 동시 출현빈도를 탐색하기 위하여 연관 분석의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Apriori 알고리즘을 이용하여 동시 출현빈도를 구함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2) 산출된 단어의 동시 출현빈도 데이터를 이용하여 Python의 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NetworkX 라이브러리를 이용하여 그래프를 생성함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3) 생성된 그래프를 Gephi 0.1 을 이용하여 시각화 및 분석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61" name="Google Shape;661;p30"/>
          <p:cNvGraphicFramePr/>
          <p:nvPr/>
        </p:nvGraphicFramePr>
        <p:xfrm>
          <a:off x="6802882" y="24028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2418150"/>
                <a:gridCol w="2418150"/>
              </a:tblGrid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 연결정도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(Degree)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5.681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네트워크 지름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(Diameter)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그래프 밀도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(Graph Density)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0.009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모듈성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(Modularity)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0.411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Clustering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Coefficient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0.631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 경로길이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(Avg. Path Length)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2.91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62" name="Google Shape;662;p30"/>
          <p:cNvSpPr txBox="1"/>
          <p:nvPr/>
        </p:nvSpPr>
        <p:spPr>
          <a:xfrm>
            <a:off x="7313761" y="2032628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_&gt; 생성된 그래프의 정보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668" name="Google Shape;668;p31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669" name="Google Shape;66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31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71" name="Google Shape;671;p31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31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1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74" name="Google Shape;674;p31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3. 주제어 분석 결과</a:t>
            </a:r>
            <a:endParaRPr/>
          </a:p>
        </p:txBody>
      </p:sp>
      <p:sp>
        <p:nvSpPr>
          <p:cNvPr id="675" name="Google Shape;675;p31"/>
          <p:cNvSpPr txBox="1"/>
          <p:nvPr/>
        </p:nvSpPr>
        <p:spPr>
          <a:xfrm>
            <a:off x="537026" y="938581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네트워크 분석 결과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676" name="Google Shape;676;p31"/>
          <p:cNvPicPr preferRelativeResize="0"/>
          <p:nvPr/>
        </p:nvPicPr>
        <p:blipFill rotWithShape="1">
          <a:blip r:embed="rId4">
            <a:alphaModFix/>
          </a:blip>
          <a:srcRect b="5713" l="3917" r="7622" t="5767"/>
          <a:stretch/>
        </p:blipFill>
        <p:spPr>
          <a:xfrm>
            <a:off x="213030" y="1371346"/>
            <a:ext cx="6734908" cy="535821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1"/>
          <p:cNvSpPr txBox="1"/>
          <p:nvPr/>
        </p:nvSpPr>
        <p:spPr>
          <a:xfrm>
            <a:off x="1673215" y="6397710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&lt;그림 &gt; 전체 그래프 네트워크</a:t>
            </a:r>
            <a:endParaRPr/>
          </a:p>
        </p:txBody>
      </p:sp>
      <p:sp>
        <p:nvSpPr>
          <p:cNvPr id="678" name="Google Shape;678;p31"/>
          <p:cNvSpPr txBox="1"/>
          <p:nvPr/>
        </p:nvSpPr>
        <p:spPr>
          <a:xfrm>
            <a:off x="6503251" y="1413151"/>
            <a:ext cx="5688749" cy="2125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연구에서는 모듈성을 이용하여 전체 그래프의 하위 커뮤니티를 탐색함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비율이 1% 이하인 하위 커뮤니티는 분석에 포함시키지 않음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이를 통해 하위 커뮤니티의 개수를 9개로 파악하고 해당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커뮤니티를 토픽으로 구분함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79" name="Google Shape;679;p31"/>
          <p:cNvGraphicFramePr/>
          <p:nvPr/>
        </p:nvGraphicFramePr>
        <p:xfrm>
          <a:off x="6771050" y="39113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2418150"/>
                <a:gridCol w="2418150"/>
              </a:tblGrid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커뮤니티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비율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구매/인증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24.28%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긍정/기대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13.58%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예약/기타 문의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9.58%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아동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7.83%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놀이동산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7.19%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가격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6.39%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겨울여행지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4.15%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통신 요금제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3.83%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여름여행지 관련 토픽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1.92%</a:t>
                      </a:r>
                      <a:endParaRPr b="1"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80" name="Google Shape;680;p31"/>
          <p:cNvSpPr txBox="1"/>
          <p:nvPr/>
        </p:nvSpPr>
        <p:spPr>
          <a:xfrm>
            <a:off x="7281929" y="3580835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_&gt; 하위 커뮤니티 및 비율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674" y="884939"/>
            <a:ext cx="6964909" cy="591941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687" name="Google Shape;687;p32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688" name="Google Shape;68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32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690" name="Google Shape;690;p32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32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2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693" name="Google Shape;693;p32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머신러닝 분석 결과</a:t>
            </a:r>
            <a:endParaRPr/>
          </a:p>
        </p:txBody>
      </p:sp>
      <p:sp>
        <p:nvSpPr>
          <p:cNvPr id="694" name="Google Shape;694;p32"/>
          <p:cNvSpPr txBox="1"/>
          <p:nvPr/>
        </p:nvSpPr>
        <p:spPr>
          <a:xfrm>
            <a:off x="93053" y="2089552"/>
            <a:ext cx="4951666" cy="3510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데이터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표준화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사용함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상관관계표를 이용하여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종속변수인 감성점수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연관성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있거나 </a:t>
            </a:r>
            <a:r>
              <a:rPr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공선성이 있는 변수들을 제거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하고자 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감성점수 산출에 사용되는 ‘긍정채팅 비율‘, ‘부정채팅 비율’등이 높은 상관관계를 보이고 있어, 이러한 변수들을 제거함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나머지 높은 상관관계를 갖는 변수인 경우(0.9 이상 혹은 -0.9 이하) 확인하고 제거함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반복한 뒤 최종적으로 12개의 변수가 선택함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32"/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상관관계 비교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168" y="900481"/>
            <a:ext cx="6593136" cy="580961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02" name="Google Shape;702;p33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03" name="Google Shape;703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33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05" name="Google Shape;705;p33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33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33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708" name="Google Shape;708;p33"/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상관관계 비교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3"/>
          <p:cNvSpPr txBox="1"/>
          <p:nvPr/>
        </p:nvSpPr>
        <p:spPr>
          <a:xfrm>
            <a:off x="245454" y="2065492"/>
            <a:ext cx="3804015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12개의 변수가 최종적으로 선정됨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0" name="Google Shape;710;p33"/>
          <p:cNvGraphicFramePr/>
          <p:nvPr/>
        </p:nvGraphicFramePr>
        <p:xfrm>
          <a:off x="241430" y="2570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{A8CE7CCF-ECEE-4098-A1E0-84C340622E32}</a:tableStyleId>
              </a:tblPr>
              <a:tblGrid>
                <a:gridCol w="1217500"/>
                <a:gridCol w="1222625"/>
                <a:gridCol w="1263725"/>
                <a:gridCol w="1434525"/>
              </a:tblGrid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Sub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구독자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Event_Chat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이벤트채팅 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Video_View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시청자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Hello_Chat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인사채팅 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Like_Number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좋아요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Question_Chat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질문채팅 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Chat_User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채팅유저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Event_Rate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이벤트채팅 비율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Chat_Num_per_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User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유저당채팅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Hello_Rate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인사채팅 비율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Total_Chat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전체채팅 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Question_Rate</a:t>
                      </a:r>
                      <a:endParaRPr sz="105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질문채팅 비율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11" name="Google Shape;711;p33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머신러닝 분석 결과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17" name="Google Shape;717;p34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18" name="Google Shape;71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34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20" name="Google Shape;720;p34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4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4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graphicFrame>
        <p:nvGraphicFramePr>
          <p:cNvPr id="723" name="Google Shape;723;p34"/>
          <p:cNvGraphicFramePr/>
          <p:nvPr/>
        </p:nvGraphicFramePr>
        <p:xfrm>
          <a:off x="1379364" y="22904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{A8CE7CCF-ECEE-4098-A1E0-84C340622E32}</a:tableStyleId>
              </a:tblPr>
              <a:tblGrid>
                <a:gridCol w="1818150"/>
                <a:gridCol w="1818150"/>
                <a:gridCol w="1818150"/>
                <a:gridCol w="1818150"/>
                <a:gridCol w="1818150"/>
              </a:tblGrid>
              <a:tr h="27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다중 회귀분석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SVM 회귀모델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회귀나무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앙상블기법(XGBoost)</a:t>
                      </a:r>
                      <a:endParaRPr/>
                    </a:p>
                  </a:txBody>
                  <a:tcPr marT="12700" marB="0" marR="12700" marL="12700" anchor="ctr"/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ko-KR" sz="1200" u="none" cap="none" strike="noStrike">
                          <a:solidFill>
                            <a:srgbClr val="3F3F3F"/>
                          </a:solidFill>
                        </a:rPr>
                        <a:t>R</a:t>
                      </a:r>
                      <a:r>
                        <a:rPr b="1" lang="ko-KR" sz="1200" u="none" cap="none" strike="noStrike">
                          <a:solidFill>
                            <a:srgbClr val="3F3F3F"/>
                          </a:solidFill>
                        </a:rPr>
                        <a:t>-</a:t>
                      </a: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Square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0.400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0.498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0.559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0.759</a:t>
                      </a:r>
                      <a:endParaRPr/>
                    </a:p>
                  </a:txBody>
                  <a:tcPr marT="12700" marB="0" marR="12700" marL="12700" anchor="ctr"/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RMSE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0.812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0.793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0.703</a:t>
                      </a:r>
                      <a:endParaRPr/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</a:t>
                      </a:r>
                      <a:endParaRPr/>
                    </a:p>
                  </a:txBody>
                  <a:tcPr marT="12700" marB="0" marR="12700" marL="12700" anchor="ctr"/>
                </a:tc>
              </a:tr>
            </a:tbl>
          </a:graphicData>
        </a:graphic>
      </p:graphicFrame>
      <p:sp>
        <p:nvSpPr>
          <p:cNvPr id="724" name="Google Shape;724;p34"/>
          <p:cNvSpPr txBox="1"/>
          <p:nvPr/>
        </p:nvSpPr>
        <p:spPr>
          <a:xfrm>
            <a:off x="464620" y="1350462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 알고리즘을 통한 예측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4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머신러닝 분석 결과</a:t>
            </a:r>
            <a:endParaRPr/>
          </a:p>
        </p:txBody>
      </p:sp>
      <p:sp>
        <p:nvSpPr>
          <p:cNvPr id="726" name="Google Shape;726;p34"/>
          <p:cNvSpPr txBox="1"/>
          <p:nvPr/>
        </p:nvSpPr>
        <p:spPr>
          <a:xfrm>
            <a:off x="908417" y="3651065"/>
            <a:ext cx="11213121" cy="281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연구에서는 몇 가지 알고리즘을 통해 평균 감성점수를 예측하는 모델을 생성함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독립변수는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앞서 선발된 </a:t>
            </a: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12개의 변수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구독자 수, 시청자 수, 좋아요 수, 채팅유저 수, 유저당채팅 수, 전체채팅 수, 이벤트채팅 수, 인사채팅 수, 질문채팅 수, 이벤트채팅 비율, 인사채팅 비율, 질문채팅 비율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이며, </a:t>
            </a: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 변수는 GPT를 통해 산출한 평균 감성점수</a:t>
            </a: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머신러닝 알고리즘 중 다중 회귀분석이 가장 성능이 좋지 못한 모델임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반면, XGBoost를 이용한 앙상블 기법이 </a:t>
            </a:r>
            <a:r>
              <a:rPr b="1" i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-Square 값과 RMSE 모두에서 가장 뛰어난 성능을 보임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본 연구에서는 XGBoost 모델을 이용하여 종속변수에 영향을 주는 독립변수의 중요도를 파악함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5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32" name="Google Shape;732;p35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33" name="Google Shape;73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35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35" name="Google Shape;735;p35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35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5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graphicFrame>
        <p:nvGraphicFramePr>
          <p:cNvPr id="738" name="Google Shape;738;p35"/>
          <p:cNvGraphicFramePr/>
          <p:nvPr/>
        </p:nvGraphicFramePr>
        <p:xfrm>
          <a:off x="568345" y="21780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{A8CE7CCF-ECEE-4098-A1E0-84C340622E32}</a:tableStyleId>
              </a:tblPr>
              <a:tblGrid>
                <a:gridCol w="2534650"/>
                <a:gridCol w="2534650"/>
              </a:tblGrid>
              <a:tr h="27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앙상블기법(XGBoost)</a:t>
                      </a:r>
                      <a:endParaRPr/>
                    </a:p>
                  </a:txBody>
                  <a:tcPr marT="12700" marB="0" marR="12700" marL="12700" anchor="ctr"/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ko-KR" sz="1200" u="none" cap="none" strike="noStrike">
                          <a:solidFill>
                            <a:srgbClr val="3F3F3F"/>
                          </a:solidFill>
                        </a:rPr>
                        <a:t>R</a:t>
                      </a:r>
                      <a:r>
                        <a:rPr b="1" lang="ko-KR" sz="1200" u="none" cap="none" strike="noStrike">
                          <a:solidFill>
                            <a:srgbClr val="3F3F3F"/>
                          </a:solidFill>
                        </a:rPr>
                        <a:t>-</a:t>
                      </a: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Square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0.759</a:t>
                      </a:r>
                      <a:endParaRPr/>
                    </a:p>
                  </a:txBody>
                  <a:tcPr marT="12700" marB="0" marR="12700" marL="12700" anchor="ctr"/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RMSE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700" marB="0" marR="12700" marL="12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</a:t>
                      </a:r>
                      <a:endParaRPr/>
                    </a:p>
                  </a:txBody>
                  <a:tcPr marT="12700" marB="0" marR="12700" marL="12700" anchor="ctr"/>
                </a:tc>
              </a:tr>
            </a:tbl>
          </a:graphicData>
        </a:graphic>
      </p:graphicFrame>
      <p:sp>
        <p:nvSpPr>
          <p:cNvPr id="739" name="Google Shape;739;p35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4. 머신러닝 분석 결과</a:t>
            </a:r>
            <a:endParaRPr/>
          </a:p>
        </p:txBody>
      </p:sp>
      <p:pic>
        <p:nvPicPr>
          <p:cNvPr id="740" name="Google Shape;7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143" y="1162417"/>
            <a:ext cx="6225379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5"/>
          <p:cNvSpPr txBox="1"/>
          <p:nvPr/>
        </p:nvSpPr>
        <p:spPr>
          <a:xfrm>
            <a:off x="464620" y="1350462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 알고리즘을 통한 예측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5"/>
          <p:cNvSpPr txBox="1"/>
          <p:nvPr/>
        </p:nvSpPr>
        <p:spPr>
          <a:xfrm>
            <a:off x="568346" y="3269243"/>
            <a:ext cx="5069291" cy="2471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 모델을 통해 살펴본 결과, 종속변수인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감성점수에 가장 큰 영향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주는 변수는 </a:t>
            </a:r>
            <a:r>
              <a:rPr b="1"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‘구독자 수’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파악됨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‘시청자 수‘, ‘좋아요 수‘, ‘채팅질문 비율’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주요한 영향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주는 것으로 산출됨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반면, </a:t>
            </a:r>
            <a:r>
              <a:rPr b="1" lang="ko-KR" sz="15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‘이벤트채팅 수 및 비율‘, ‘전체채팅의 수‘ </a:t>
            </a: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등의 변수는 </a:t>
            </a:r>
            <a:r>
              <a:rPr lang="ko-KR" sz="15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상대적으로 중요도가 떨어짐</a:t>
            </a:r>
            <a:endParaRPr sz="1500" u="sng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6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49" name="Google Shape;749;p36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50" name="Google Shape;75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36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52" name="Google Shape;752;p36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36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755" name="Google Shape;755;p36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 탐색</a:t>
            </a: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이후 본 연구에서는 </a:t>
            </a:r>
            <a:r>
              <a:rPr b="1"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앞선 머신러닝 결과의 주요 변수를 메타데이터로 사용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하여 g-DMR 토픽모델링을 실시함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먼저 최적의 Hyper parameter를 탐색하기 위해 4가지 Hyper parameter 를 변화시켜가며 Coherence Score를 측정함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AutoNum type="arabicParenR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 (토픽의 수)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AutoNum type="arabicParenR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Remove_top_words (가장 많이 등장한 단어 중 상위 n개를 제거)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AutoNum type="arabicParenR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Min_df (자기 자신을 제외하고, 문헌간 최소 n회 이상 동시 출현)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AutoNum type="arabicParenR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Min_cf (자기 자신을 제외하고, 문헌내 최소 n회 이상 동시 출현)</a:t>
            </a:r>
            <a:endParaRPr/>
          </a:p>
          <a:p>
            <a:pPr indent="0" lvl="0" marL="139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Coherence Score는 단어의 일치도 점수로, 추출된 단어들의 의미론적 유사성을 판단하는 지표로 사용(박영욱, 정규엽, 2021)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이를 통해 본 연구에서는 위의 4가지 Hyper parameter의 조합 중, Coherence Score가 일정 수준 이상인 조합을 저자 간 논의 후 선정하여 Hyper parameter로 사용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 과정에서 동시 출현율이 너무 높은 단어나, 거의 동시 출현이 나타나지 않는 경우는 문헌의 토픽을 형성함에 있어서 부정적인 영향을 주기 때문에(Kadhim et al., 2014), 몇가지 가능성 있는 경우를 그래프를 통해 살펴본 뒤 저자 간 논의 하에 선정함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일반적인 불용어 처리 방법은 1) 연구자에 의한 임의로 선정된 리스트로부터 제거하는 방법, 2) 너무 많이 등장하거나, 너무 적게 등장한 단어를 제거하는 방법(Z-Method), 3) 특정 클래스에 주는 영향력을 기준으로 제거하는 방법(Mutual Information Method), 4) 단어의 순위를 측정하여 제거하는 방법 등이 존재함(Term Based Random Sampling)(Kaur &amp; Buttar, 2018)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일반적으로 Coherence Score는 Min_df가 높고, K의 숫자가 작거나 또는 Min_df가 낮고, K의 숫자가 크면 높은 경향을 보임</a:t>
            </a: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여기서 Remove_top_words나 Min_cf의 경우에는 영향이 없는 것은 아니나, 경향성에 영향을 주지 않음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121920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7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64" name="Google Shape;764;p37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65" name="Google Shape;76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Google Shape;766;p37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67" name="Google Shape;767;p37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37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37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969744" y="2000331"/>
            <a:ext cx="314617" cy="314617"/>
          </a:xfrm>
          <a:prstGeom prst="donut">
            <a:avLst>
              <a:gd fmla="val 683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37"/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Coherence Score</a:t>
            </a:r>
            <a:endParaRPr/>
          </a:p>
        </p:txBody>
      </p:sp>
      <p:sp>
        <p:nvSpPr>
          <p:cNvPr id="772" name="Google Shape;772;p37"/>
          <p:cNvSpPr txBox="1"/>
          <p:nvPr/>
        </p:nvSpPr>
        <p:spPr>
          <a:xfrm>
            <a:off x="74004" y="5565488"/>
            <a:ext cx="12186774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Coherence Score가 꺾이는 지점에서 Hyper Parameter의 값을 선택함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Min_CF = 20인 그래프에서 Coherences Score가 가장 높았음</a:t>
            </a:r>
            <a:endParaRPr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b="1" lang="ko-KR" sz="1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토픽수는 8~13개 사이로 추정되며 이는 기존의 키워드 네트워크 분석에서 산출된 9가지의 하위 네트워크와 합치하는 결과임</a:t>
            </a:r>
            <a:endParaRPr b="1" sz="15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3218799" y="2000330"/>
            <a:ext cx="314617" cy="314617"/>
          </a:xfrm>
          <a:prstGeom prst="donut">
            <a:avLst>
              <a:gd fmla="val 683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5456344" y="1983525"/>
            <a:ext cx="314617" cy="314617"/>
          </a:xfrm>
          <a:prstGeom prst="donut">
            <a:avLst>
              <a:gd fmla="val 683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37"/>
          <p:cNvSpPr/>
          <p:nvPr/>
        </p:nvSpPr>
        <p:spPr>
          <a:xfrm>
            <a:off x="7693889" y="2019381"/>
            <a:ext cx="314617" cy="314617"/>
          </a:xfrm>
          <a:prstGeom prst="donut">
            <a:avLst>
              <a:gd fmla="val 683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9970652" y="1809990"/>
            <a:ext cx="314617" cy="314617"/>
          </a:xfrm>
          <a:prstGeom prst="donut">
            <a:avLst>
              <a:gd fmla="val 683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37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8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84" name="Google Shape;784;p38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785" name="Google Shape;78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38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787" name="Google Shape;787;p38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38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38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790" name="Google Shape;790;p38"/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 탐색</a:t>
            </a:r>
            <a:endParaRPr/>
          </a:p>
        </p:txBody>
      </p:sp>
      <p:graphicFrame>
        <p:nvGraphicFramePr>
          <p:cNvPr id="791" name="Google Shape;791;p38"/>
          <p:cNvGraphicFramePr/>
          <p:nvPr/>
        </p:nvGraphicFramePr>
        <p:xfrm>
          <a:off x="546551" y="14809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{03CBB521-B56C-4355-BC49-274601559F01}</a:tableStyleId>
              </a:tblPr>
              <a:tblGrid>
                <a:gridCol w="2219775"/>
                <a:gridCol w="2219775"/>
                <a:gridCol w="2219775"/>
                <a:gridCol w="2219775"/>
                <a:gridCol w="2219775"/>
              </a:tblGrid>
              <a:tr h="24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100" marB="0" marR="4100" marL="4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Remove_Top_Words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100" marB="0" marR="4100" marL="4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Min_df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100" marB="0" marR="4100" marL="4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Min_cf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100" marB="0" marR="4100" marL="4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Coherence_Score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100" marB="0" marR="4100" marL="4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0.63523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0.617402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0.616267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0.616267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0.616267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0.616267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0.607136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0.607136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0.607136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0.607136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0.605509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0.605509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0.605509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0.605338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0.605035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0.604643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0.604643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0.604643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0.603075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0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0.603075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92" name="Google Shape;792;p38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209550" y="1981200"/>
            <a:ext cx="1285875" cy="19451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38" name="Google Shape;138;p4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142" name="Google Shape;142;p4"/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Ⅰ. 서론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연구배경(계속)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4"/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148" name="Google Shape;148;p4"/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586"/>
                </a:buClr>
                <a:buSzPts val="1500"/>
                <a:buFont typeface="Noto Sans Symbols"/>
                <a:buChar char="✔"/>
              </a:pP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2019년 말 라이브커머스가 본격 도입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되었으며,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코로나 19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 인하여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성장이 가속화됨</a:t>
              </a:r>
              <a:endParaRPr b="1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ko-KR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(정연승, 2020) </a:t>
              </a:r>
              <a:endPara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2021년 3조원 안팎의 시장 규모였던 라이브커머스 시장이 2025년 25조원대로 커질 것이란 전망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(김아름, 2023)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서울시의 2021년 12월 조사 결과(중복응답),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가장 많이 이용하는 플랫폼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은 다음과 같음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(최은희, 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2022)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  네이버 쇼핑라이브(84%) &gt; 카카오 쇼핑라이브(55%) &gt; 쿠팡 라이브(47%) &gt; 티몬 TVON(32%)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  &gt; VOGO(18.7%) &gt; GRIP(18.1%) &gt; 소스라이브(12.4%)</a:t>
              </a:r>
              <a:endParaRPr sz="1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51" name="Google Shape;151;p4"/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Char char="✔"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소비자는 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쌍방향 커뮤니케이션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통해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‘실시간 상호작용’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함으로써 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원하는 정보를 적시에 제공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받고,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‘대리경험’의 혜택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통해</a:t>
              </a:r>
              <a:r>
                <a:rPr b="1" lang="ko-KR" sz="15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쇼호트와 함께 구매결정을 한다는 느낌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받음</a:t>
              </a:r>
              <a:r>
                <a:rPr lang="ko-KR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(김나경 등, 2022) </a:t>
              </a:r>
              <a:endPara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- 실시간 쌍방향 소통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기능은 다른 채널로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소비자의 유출을 막고, 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방송에 대한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소비자의 몰입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과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구매 전환율을 높임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(김한경, 박지원, 2020)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- ‘댓글 수’, ‘동시접속자 수‘ 등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 지표를 포함한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채팅을 추가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하여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소비자와의 소통에 초점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둠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(김나경 등, 2022)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‘좋아요’, ‘시청자수’, ‘댓글’ 등의 기능은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소비자의 신뢰를 높이고 구매의도를 촉진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할 수 있음(강인택, 김샛별, 2022)</a:t>
              </a:r>
              <a:endParaRPr/>
            </a:p>
          </p:txBody>
        </p:sp>
      </p:grpSp>
      <p:grpSp>
        <p:nvGrpSpPr>
          <p:cNvPr id="153" name="Google Shape;153;p4"/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154" name="Google Shape;154;p4"/>
            <p:cNvPicPr preferRelativeResize="0"/>
            <p:nvPr/>
          </p:nvPicPr>
          <p:blipFill rotWithShape="1">
            <a:blip r:embed="rId4">
              <a:alphaModFix/>
            </a:blip>
            <a:srcRect b="0" l="7008" r="0" t="0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4"/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&lt;그림 2&gt;라이브커머스 시장규모 전망(김아름, 2023)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9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799" name="Google Shape;799;p39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800" name="Google Shape;80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39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802" name="Google Shape;802;p39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39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39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805" name="Google Shape;805;p39"/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g-DMR 토픽모델링 결과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6" name="Google Shape;806;p39"/>
          <p:cNvGraphicFramePr/>
          <p:nvPr/>
        </p:nvGraphicFramePr>
        <p:xfrm>
          <a:off x="275263" y="1697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{03CBB521-B56C-4355-BC49-274601559F01}</a:tableStyleId>
              </a:tblPr>
              <a:tblGrid>
                <a:gridCol w="805400"/>
                <a:gridCol w="4491475"/>
                <a:gridCol w="6344625"/>
              </a:tblGrid>
              <a:tr h="3708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 = 9 , Remove Top Word = 25  , Min_df = 10  , Min_cf = 20 , Coherences_Score = 0.6174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97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메타데이터</a:t>
                      </a:r>
                      <a:endParaRPr b="0" i="0" sz="95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</a:t>
                      </a:r>
                      <a:endParaRPr b="0" i="0" sz="95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다음에 해당하는 메타데이터를 정규화 하여 진행 함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X축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구독자 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시청자 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좋아요 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질문 채팅 비율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유저당 채팅 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651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Y축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평균 감성 점수(GPT)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Topics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1100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1. 여름여행지 관련: 물놀이, 시원하다, 여름, 워터, 구명조끼, 보트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2. 놀이동산 관련: 에버랜드, 이월드, 츄러스, 아쿠아리움, 할로윈, 롯데월드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3. 통신요금제 관련: 유심, 개통, 모바일, 요금제, 데이터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4. 겨울여행지 관련: 비발디파크, 스키, 스노우, 연간, 시즌, 가족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5. 여행/체험 관련: 여행, 체험, 힐링, 투어, 제주도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6. 예약/문의 관련: 예약, 추가, 날짜, 결제, 객실, 숙박 둥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7. 긍정/기대 관련: 가보다, 여행, 보이다, 놀다, 정말, 방송, 재밌다, 멋지다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8. 호텔/객실 관련: 호캉스, 호텔, 분위기, 조식, 예약, 패키지, 객실, 야경 등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9. 가족 관련 : 가족, 생일, 당첨, 최고, 스파 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정보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동영상 677개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전체채팅 수 = 547,849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전체단어 수 = 2,635,083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전처리 후 단어 수 = 1,409,167</a:t>
                      </a:r>
                      <a:endParaRPr/>
                    </a:p>
                    <a:p>
                      <a:pPr indent="-1079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g-DMR 분석에 사용한 단어 수 = 1,409,167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중복단어 제거 후 단어 수 = 29,879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Hyper Parameter 기준 충족하는 단어 수 = 3,413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807" name="Google Shape;807;p39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0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814" name="Google Shape;814;p4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815" name="Google Shape;81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40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817" name="Google Shape;817;p40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40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40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820" name="Google Shape;820;p40"/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결과(x=구독자 수,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1" name="Google Shape;821;p40"/>
          <p:cNvGrpSpPr/>
          <p:nvPr/>
        </p:nvGrpSpPr>
        <p:grpSpPr>
          <a:xfrm>
            <a:off x="515242" y="1396718"/>
            <a:ext cx="6531286" cy="3859217"/>
            <a:chOff x="598370" y="605080"/>
            <a:chExt cx="7107623" cy="4755385"/>
          </a:xfrm>
        </p:grpSpPr>
        <p:grpSp>
          <p:nvGrpSpPr>
            <p:cNvPr id="822" name="Google Shape;822;p40"/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823" name="Google Shape;823;p40"/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여름여행지 관련</a:t>
                </a:r>
                <a:endParaRPr/>
              </a:p>
            </p:txBody>
          </p:sp>
          <p:sp>
            <p:nvSpPr>
              <p:cNvPr id="824" name="Google Shape;824;p40"/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놀이동산 관련</a:t>
                </a:r>
                <a:endParaRPr/>
              </a:p>
            </p:txBody>
          </p:sp>
          <p:sp>
            <p:nvSpPr>
              <p:cNvPr id="825" name="Google Shape;825;p40"/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통신요금제 관련</a:t>
                </a:r>
                <a:endParaRPr/>
              </a:p>
            </p:txBody>
          </p:sp>
        </p:grpSp>
        <p:grpSp>
          <p:nvGrpSpPr>
            <p:cNvPr id="826" name="Google Shape;826;p40"/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827" name="Google Shape;827;p40"/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겨울여행지 관련</a:t>
                </a:r>
                <a:endParaRPr/>
              </a:p>
            </p:txBody>
          </p:sp>
          <p:sp>
            <p:nvSpPr>
              <p:cNvPr id="828" name="Google Shape;828;p40"/>
              <p:cNvSpPr txBox="1"/>
              <p:nvPr/>
            </p:nvSpPr>
            <p:spPr>
              <a:xfrm>
                <a:off x="2995639" y="2564853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여행/체험 관련</a:t>
                </a:r>
                <a:endParaRPr b="1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0"/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예약/문의 관련</a:t>
                </a:r>
                <a:endParaRPr/>
              </a:p>
            </p:txBody>
          </p:sp>
        </p:grpSp>
        <p:grpSp>
          <p:nvGrpSpPr>
            <p:cNvPr id="830" name="Google Shape;830;p40"/>
            <p:cNvGrpSpPr/>
            <p:nvPr/>
          </p:nvGrpSpPr>
          <p:grpSpPr>
            <a:xfrm>
              <a:off x="598370" y="5019141"/>
              <a:ext cx="6968788" cy="341324"/>
              <a:chOff x="598370" y="5019141"/>
              <a:chExt cx="6968788" cy="341324"/>
            </a:xfrm>
          </p:grpSpPr>
          <p:sp>
            <p:nvSpPr>
              <p:cNvPr id="831" name="Google Shape;831;p40"/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호텔/객실 관련</a:t>
                </a:r>
                <a:endParaRPr/>
              </a:p>
            </p:txBody>
          </p:sp>
          <p:sp>
            <p:nvSpPr>
              <p:cNvPr id="832" name="Google Shape;832;p40"/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긍정/기대 관련</a:t>
                </a:r>
                <a:endParaRPr/>
              </a:p>
            </p:txBody>
          </p:sp>
          <p:sp>
            <p:nvSpPr>
              <p:cNvPr id="833" name="Google Shape;833;p40"/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가족 관련</a:t>
                </a:r>
                <a:endParaRPr/>
              </a:p>
            </p:txBody>
          </p:sp>
        </p:grpSp>
      </p:grpSp>
      <p:sp>
        <p:nvSpPr>
          <p:cNvPr id="834" name="Google Shape;834;p40"/>
          <p:cNvSpPr txBox="1"/>
          <p:nvPr/>
        </p:nvSpPr>
        <p:spPr>
          <a:xfrm>
            <a:off x="6988179" y="1501316"/>
            <a:ext cx="4968095" cy="5221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토픽모델링을 통해, 구독자 수와 평균 감성 점수변화에 따른 토픽 출현 양상을 살펴보았음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기본적으로 놀이동산, 통신요금제, 가족 관련된 토픽은 그 빈도가 매우 적은 것으로 나타났음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 여름여행지, 겨울여행지, 여행/체험, 예약/문의 관련된 토픽은 상대적으로 많이 나타나는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전체적인 관점에서 구독자 숫자가 일정 수준 이상이면, 토픽의 출현 양상에 크게 영향을 끼치지 않는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해당하는 토픽들은 감성 점수에 따라 크게 변동이 있는 것처럼 보이지는 않았음.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 호텔/객실 관련 문의의 경우 감성 점수가 높은 경우 더 많이 나타나는 것이 관찰되었음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40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836" name="Google Shape;83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276" y="1693220"/>
            <a:ext cx="1892069" cy="1463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37" name="Google Shape;8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2424" y="1699209"/>
            <a:ext cx="1892069" cy="144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38" name="Google Shape;83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4572" y="1716157"/>
            <a:ext cx="1892069" cy="144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39" name="Google Shape;83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114" y="3506231"/>
            <a:ext cx="1835903" cy="1463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0" name="Google Shape;84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68274" y="3509562"/>
            <a:ext cx="1863986" cy="1456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1" name="Google Shape;841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35829" y="3499031"/>
            <a:ext cx="1863986" cy="1467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2" name="Google Shape;842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6590" y="5361080"/>
            <a:ext cx="1892069" cy="144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3" name="Google Shape;843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8028" y="5324730"/>
            <a:ext cx="1863986" cy="144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4" name="Google Shape;844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07747" y="5268523"/>
            <a:ext cx="1892068" cy="145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1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851" name="Google Shape;851;p41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852" name="Google Shape;85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41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854" name="Google Shape;854;p41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41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41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857" name="Google Shape;857;p41"/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결과(x=시청자 수,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8" name="Google Shape;858;p41"/>
          <p:cNvGrpSpPr/>
          <p:nvPr/>
        </p:nvGrpSpPr>
        <p:grpSpPr>
          <a:xfrm>
            <a:off x="515242" y="1396718"/>
            <a:ext cx="6531286" cy="3859217"/>
            <a:chOff x="598370" y="605080"/>
            <a:chExt cx="7107623" cy="4755385"/>
          </a:xfrm>
        </p:grpSpPr>
        <p:grpSp>
          <p:nvGrpSpPr>
            <p:cNvPr id="859" name="Google Shape;859;p41"/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860" name="Google Shape;860;p41"/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여름여행지 관련</a:t>
                </a:r>
                <a:endParaRPr/>
              </a:p>
            </p:txBody>
          </p:sp>
          <p:sp>
            <p:nvSpPr>
              <p:cNvPr id="861" name="Google Shape;861;p41"/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놀이동산 관련</a:t>
                </a:r>
                <a:endParaRPr/>
              </a:p>
            </p:txBody>
          </p:sp>
          <p:sp>
            <p:nvSpPr>
              <p:cNvPr id="862" name="Google Shape;862;p41"/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통신요금제 관련</a:t>
                </a:r>
                <a:endParaRPr/>
              </a:p>
            </p:txBody>
          </p:sp>
        </p:grpSp>
        <p:grpSp>
          <p:nvGrpSpPr>
            <p:cNvPr id="863" name="Google Shape;863;p41"/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864" name="Google Shape;864;p41"/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겨울여행지 관련</a:t>
                </a:r>
                <a:endParaRPr/>
              </a:p>
            </p:txBody>
          </p:sp>
          <p:sp>
            <p:nvSpPr>
              <p:cNvPr id="865" name="Google Shape;865;p41"/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예약/문의 관련</a:t>
                </a:r>
                <a:endParaRPr/>
              </a:p>
            </p:txBody>
          </p:sp>
        </p:grpSp>
        <p:grpSp>
          <p:nvGrpSpPr>
            <p:cNvPr id="866" name="Google Shape;866;p41"/>
            <p:cNvGrpSpPr/>
            <p:nvPr/>
          </p:nvGrpSpPr>
          <p:grpSpPr>
            <a:xfrm>
              <a:off x="598370" y="5019141"/>
              <a:ext cx="6968788" cy="341324"/>
              <a:chOff x="598370" y="5019141"/>
              <a:chExt cx="6968788" cy="341324"/>
            </a:xfrm>
          </p:grpSpPr>
          <p:sp>
            <p:nvSpPr>
              <p:cNvPr id="867" name="Google Shape;867;p41"/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호텔/객실 관련</a:t>
                </a:r>
                <a:endParaRPr/>
              </a:p>
            </p:txBody>
          </p:sp>
          <p:sp>
            <p:nvSpPr>
              <p:cNvPr id="868" name="Google Shape;868;p41"/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긍정/기대 관련</a:t>
                </a:r>
                <a:endParaRPr/>
              </a:p>
            </p:txBody>
          </p:sp>
          <p:sp>
            <p:nvSpPr>
              <p:cNvPr id="869" name="Google Shape;869;p41"/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가족 관련</a:t>
                </a:r>
                <a:endParaRPr/>
              </a:p>
            </p:txBody>
          </p:sp>
        </p:grpSp>
      </p:grpSp>
      <p:sp>
        <p:nvSpPr>
          <p:cNvPr id="870" name="Google Shape;870;p41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1"/>
          <p:cNvSpPr txBox="1"/>
          <p:nvPr/>
        </p:nvSpPr>
        <p:spPr>
          <a:xfrm>
            <a:off x="2735097" y="3183374"/>
            <a:ext cx="21303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여행/체험 관련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872" name="Google Shape;87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98" y="1661335"/>
            <a:ext cx="1991414" cy="1533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3" name="Google Shape;87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6541" y="1657485"/>
            <a:ext cx="1991414" cy="152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4" name="Google Shape;87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4131" y="1628444"/>
            <a:ext cx="1991414" cy="152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5" name="Google Shape;87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48" y="3429000"/>
            <a:ext cx="1961856" cy="1536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6" name="Google Shape;876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8552" y="3468690"/>
            <a:ext cx="1932299" cy="1544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7" name="Google Shape;87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84131" y="3445163"/>
            <a:ext cx="1961856" cy="1536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8" name="Google Shape;878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377" y="5314018"/>
            <a:ext cx="1961857" cy="152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9" name="Google Shape;879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6098" y="5314018"/>
            <a:ext cx="1961857" cy="152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80" name="Google Shape;880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58074" y="5285476"/>
            <a:ext cx="1991414" cy="1525888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1"/>
          <p:cNvSpPr txBox="1"/>
          <p:nvPr/>
        </p:nvSpPr>
        <p:spPr>
          <a:xfrm>
            <a:off x="6988179" y="1996616"/>
            <a:ext cx="4968095" cy="3928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토픽모델링을 통해, 시청자 수와 평균 감성 점수변화에 따른 토픽 출현 양상을 살펴보았음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놀이동산, 통신요금제, 가족 관련된 토픽은 그 빈도가 매우 적은 것으로 나타났음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 여름여행지, 겨울여행지, 여행/체험, 예약/문의 관련된 토픽은 상대적으로 많이 나타나는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메타데이터가 시청자 숫자로 변했음에도 불구하고 구독자 수와 주제 분포의 양상은 비슷한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뒤에 나오는 좋아요 수도 마찬가지로, 세가지의 메타데이터는 거의 비슷한 양상을 띄고 있다고 판단됨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2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888" name="Google Shape;888;p42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889" name="Google Shape;88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42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891" name="Google Shape;891;p42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2" name="Google Shape;892;p42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3" name="Google Shape;893;p42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894" name="Google Shape;894;p42"/>
          <p:cNvSpPr txBox="1"/>
          <p:nvPr/>
        </p:nvSpPr>
        <p:spPr>
          <a:xfrm>
            <a:off x="333806" y="935053"/>
            <a:ext cx="856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결과(x=좋아요 수,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42"/>
          <p:cNvGrpSpPr/>
          <p:nvPr/>
        </p:nvGrpSpPr>
        <p:grpSpPr>
          <a:xfrm>
            <a:off x="515242" y="1396718"/>
            <a:ext cx="6531286" cy="3859217"/>
            <a:chOff x="598370" y="605080"/>
            <a:chExt cx="7107623" cy="4755385"/>
          </a:xfrm>
        </p:grpSpPr>
        <p:grpSp>
          <p:nvGrpSpPr>
            <p:cNvPr id="896" name="Google Shape;896;p42"/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897" name="Google Shape;897;p42"/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여름여행지 관련</a:t>
                </a:r>
                <a:endParaRPr/>
              </a:p>
            </p:txBody>
          </p:sp>
          <p:sp>
            <p:nvSpPr>
              <p:cNvPr id="898" name="Google Shape;898;p42"/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놀이동산 관련</a:t>
                </a:r>
                <a:endParaRPr/>
              </a:p>
            </p:txBody>
          </p:sp>
          <p:sp>
            <p:nvSpPr>
              <p:cNvPr id="899" name="Google Shape;899;p42"/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통신요금제 관련</a:t>
                </a:r>
                <a:endParaRPr/>
              </a:p>
            </p:txBody>
          </p:sp>
        </p:grpSp>
        <p:grpSp>
          <p:nvGrpSpPr>
            <p:cNvPr id="900" name="Google Shape;900;p42"/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901" name="Google Shape;901;p42"/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겨울여행지 관련</a:t>
                </a:r>
                <a:endParaRPr/>
              </a:p>
            </p:txBody>
          </p:sp>
          <p:sp>
            <p:nvSpPr>
              <p:cNvPr id="902" name="Google Shape;902;p42"/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예약/문의 관련</a:t>
                </a:r>
                <a:endParaRPr/>
              </a:p>
            </p:txBody>
          </p:sp>
        </p:grpSp>
        <p:grpSp>
          <p:nvGrpSpPr>
            <p:cNvPr id="903" name="Google Shape;903;p42"/>
            <p:cNvGrpSpPr/>
            <p:nvPr/>
          </p:nvGrpSpPr>
          <p:grpSpPr>
            <a:xfrm>
              <a:off x="598370" y="5019141"/>
              <a:ext cx="6968788" cy="341324"/>
              <a:chOff x="598370" y="5019141"/>
              <a:chExt cx="6968788" cy="341324"/>
            </a:xfrm>
          </p:grpSpPr>
          <p:sp>
            <p:nvSpPr>
              <p:cNvPr id="904" name="Google Shape;904;p42"/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호텔/객실 관련</a:t>
                </a:r>
                <a:endParaRPr/>
              </a:p>
            </p:txBody>
          </p:sp>
          <p:sp>
            <p:nvSpPr>
              <p:cNvPr id="905" name="Google Shape;905;p42"/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긍정/기대 관련</a:t>
                </a:r>
                <a:endParaRPr/>
              </a:p>
            </p:txBody>
          </p:sp>
          <p:sp>
            <p:nvSpPr>
              <p:cNvPr id="906" name="Google Shape;906;p42"/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가족 관련</a:t>
                </a:r>
                <a:endParaRPr/>
              </a:p>
            </p:txBody>
          </p:sp>
        </p:grpSp>
      </p:grpSp>
      <p:sp>
        <p:nvSpPr>
          <p:cNvPr id="907" name="Google Shape;907;p42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2"/>
          <p:cNvSpPr txBox="1"/>
          <p:nvPr/>
        </p:nvSpPr>
        <p:spPr>
          <a:xfrm>
            <a:off x="2735097" y="3183374"/>
            <a:ext cx="21303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여행/체험 관련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909" name="Google Shape;9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340" y="1683531"/>
            <a:ext cx="1979703" cy="1520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0" name="Google Shape;91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0842" y="1723175"/>
            <a:ext cx="2009086" cy="151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1" name="Google Shape;91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4328" y="1685368"/>
            <a:ext cx="1979703" cy="151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2" name="Google Shape;91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323" y="3493688"/>
            <a:ext cx="1950320" cy="1527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3" name="Google Shape;91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0842" y="3494359"/>
            <a:ext cx="1920936" cy="1535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4" name="Google Shape;914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32886" y="3480963"/>
            <a:ext cx="1950320" cy="1531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5" name="Google Shape;91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859" y="5306698"/>
            <a:ext cx="1950320" cy="151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6" name="Google Shape;916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12576" y="5295679"/>
            <a:ext cx="1950320" cy="1527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17" name="Google Shape;917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6187" y="5295679"/>
            <a:ext cx="1979703" cy="151691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42"/>
          <p:cNvSpPr txBox="1"/>
          <p:nvPr/>
        </p:nvSpPr>
        <p:spPr>
          <a:xfrm>
            <a:off x="6988179" y="1996616"/>
            <a:ext cx="4968095" cy="3928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토픽모델링을 통해, 좋아요 수와 평균 감성 점수변화에 따른 토픽 출현 양상을 살펴보았음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놀이동산, 통신요금제, 가족 관련된 토픽은 그 빈도가 매우 적은 것으로 나타났음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 여름여행지, 겨울여행지, 여행/체험, 예약/문의 관련된 토픽은 상대적으로 많이 나타나는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메타데이터가 시청자 숫자로 변했음에도 불구하고 구독자 수와 주제 분포의 양상은 비슷한 것으로 보임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뒤에 나오는 좋아요 수도 마찬가지로, 세가지의 메타데이터는 거의 비슷한 양상을 띄고 있다고 판단됨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3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925" name="Google Shape;925;p43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926" name="Google Shape;92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43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928" name="Google Shape;928;p43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9" name="Google Shape;929;p43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p43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931" name="Google Shape;931;p43"/>
          <p:cNvSpPr txBox="1"/>
          <p:nvPr/>
        </p:nvSpPr>
        <p:spPr>
          <a:xfrm>
            <a:off x="333806" y="935053"/>
            <a:ext cx="9400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결과(x=질문 채팅 비율,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43"/>
          <p:cNvGrpSpPr/>
          <p:nvPr/>
        </p:nvGrpSpPr>
        <p:grpSpPr>
          <a:xfrm>
            <a:off x="515242" y="1396718"/>
            <a:ext cx="6531286" cy="3859217"/>
            <a:chOff x="598370" y="605080"/>
            <a:chExt cx="7107623" cy="4755385"/>
          </a:xfrm>
        </p:grpSpPr>
        <p:grpSp>
          <p:nvGrpSpPr>
            <p:cNvPr id="933" name="Google Shape;933;p43"/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934" name="Google Shape;934;p43"/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여름여행지 관련</a:t>
                </a:r>
                <a:endParaRPr/>
              </a:p>
            </p:txBody>
          </p:sp>
          <p:sp>
            <p:nvSpPr>
              <p:cNvPr id="935" name="Google Shape;935;p43"/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놀이동산 관련</a:t>
                </a:r>
                <a:endParaRPr/>
              </a:p>
            </p:txBody>
          </p:sp>
          <p:sp>
            <p:nvSpPr>
              <p:cNvPr id="936" name="Google Shape;936;p43"/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통신요금제 관련</a:t>
                </a:r>
                <a:endParaRPr/>
              </a:p>
            </p:txBody>
          </p:sp>
        </p:grpSp>
        <p:grpSp>
          <p:nvGrpSpPr>
            <p:cNvPr id="937" name="Google Shape;937;p43"/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938" name="Google Shape;938;p43"/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겨울여행지 관련</a:t>
                </a:r>
                <a:endParaRPr/>
              </a:p>
            </p:txBody>
          </p:sp>
          <p:sp>
            <p:nvSpPr>
              <p:cNvPr id="939" name="Google Shape;939;p43"/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예약/문의 관련</a:t>
                </a:r>
                <a:endParaRPr/>
              </a:p>
            </p:txBody>
          </p:sp>
        </p:grpSp>
        <p:grpSp>
          <p:nvGrpSpPr>
            <p:cNvPr id="940" name="Google Shape;940;p43"/>
            <p:cNvGrpSpPr/>
            <p:nvPr/>
          </p:nvGrpSpPr>
          <p:grpSpPr>
            <a:xfrm>
              <a:off x="598370" y="5019141"/>
              <a:ext cx="6968788" cy="341324"/>
              <a:chOff x="598370" y="5019141"/>
              <a:chExt cx="6968788" cy="341324"/>
            </a:xfrm>
          </p:grpSpPr>
          <p:sp>
            <p:nvSpPr>
              <p:cNvPr id="941" name="Google Shape;941;p43"/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호텔/객실 관련</a:t>
                </a:r>
                <a:endParaRPr/>
              </a:p>
            </p:txBody>
          </p:sp>
          <p:sp>
            <p:nvSpPr>
              <p:cNvPr id="942" name="Google Shape;942;p43"/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긍정/기대 관련</a:t>
                </a:r>
                <a:endParaRPr/>
              </a:p>
            </p:txBody>
          </p:sp>
          <p:sp>
            <p:nvSpPr>
              <p:cNvPr id="943" name="Google Shape;943;p43"/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가족 관련</a:t>
                </a:r>
                <a:endParaRPr/>
              </a:p>
            </p:txBody>
          </p:sp>
        </p:grpSp>
      </p:grpSp>
      <p:sp>
        <p:nvSpPr>
          <p:cNvPr id="944" name="Google Shape;944;p43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3"/>
          <p:cNvSpPr txBox="1"/>
          <p:nvPr/>
        </p:nvSpPr>
        <p:spPr>
          <a:xfrm>
            <a:off x="2735097" y="3183374"/>
            <a:ext cx="21303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여행/체험 관련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6" name="Google Shape;94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20" y="1700420"/>
            <a:ext cx="1997738" cy="153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47" name="Google Shape;94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036" y="1708001"/>
            <a:ext cx="1997738" cy="153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48" name="Google Shape;94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4282" y="1668552"/>
            <a:ext cx="1997738" cy="153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893" y="3458733"/>
            <a:ext cx="1968087" cy="1538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50" name="Google Shape;950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0175" y="3476679"/>
            <a:ext cx="1938436" cy="153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51" name="Google Shape;951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7918" y="3471120"/>
            <a:ext cx="1968087" cy="1545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52" name="Google Shape;952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4979" y="5327266"/>
            <a:ext cx="1997738" cy="153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53" name="Google Shape;953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0524" y="5302068"/>
            <a:ext cx="1968087" cy="153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54" name="Google Shape;954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5460" y="5280630"/>
            <a:ext cx="1997738" cy="153073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3"/>
          <p:cNvSpPr txBox="1"/>
          <p:nvPr/>
        </p:nvSpPr>
        <p:spPr>
          <a:xfrm>
            <a:off x="6988179" y="1996616"/>
            <a:ext cx="4968095" cy="3928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토픽모델링을 통해, 질문 채팅 비율과 평균 감성 점수변화에 따른 토픽 출현 양상을 살펴보았음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많이 나타나는 토픽과, 적게 나타나는 토픽에 대한 전반적인 양상 자체는 비슷하게 나타남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 질문 채팅 비율의 변화에 따라 토픽 출현 양상이 더욱 다양해 진 것이 관찰됨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전반적인 양상은 다른 메타데이터를 이용한 결과와 비슷하였음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4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962" name="Google Shape;962;p44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963" name="Google Shape;96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44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965" name="Google Shape;965;p44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6" name="Google Shape;966;p44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7" name="Google Shape;967;p44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968" name="Google Shape;968;p44"/>
          <p:cNvSpPr txBox="1"/>
          <p:nvPr/>
        </p:nvSpPr>
        <p:spPr>
          <a:xfrm>
            <a:off x="333806" y="935053"/>
            <a:ext cx="91630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결과(x=유저당 채팅 수,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44"/>
          <p:cNvGrpSpPr/>
          <p:nvPr/>
        </p:nvGrpSpPr>
        <p:grpSpPr>
          <a:xfrm>
            <a:off x="515242" y="1396718"/>
            <a:ext cx="6531286" cy="3859217"/>
            <a:chOff x="598370" y="605080"/>
            <a:chExt cx="7107623" cy="4755385"/>
          </a:xfrm>
        </p:grpSpPr>
        <p:grpSp>
          <p:nvGrpSpPr>
            <p:cNvPr id="970" name="Google Shape;970;p44"/>
            <p:cNvGrpSpPr/>
            <p:nvPr/>
          </p:nvGrpSpPr>
          <p:grpSpPr>
            <a:xfrm>
              <a:off x="624966" y="605080"/>
              <a:ext cx="7081027" cy="378857"/>
              <a:chOff x="606805" y="329996"/>
              <a:chExt cx="7081027" cy="378857"/>
            </a:xfrm>
          </p:grpSpPr>
          <p:sp>
            <p:nvSpPr>
              <p:cNvPr id="971" name="Google Shape;971;p44"/>
              <p:cNvSpPr txBox="1"/>
              <p:nvPr/>
            </p:nvSpPr>
            <p:spPr>
              <a:xfrm>
                <a:off x="606805" y="36753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여름여행지 관련</a:t>
                </a:r>
                <a:endParaRPr/>
              </a:p>
            </p:txBody>
          </p:sp>
          <p:sp>
            <p:nvSpPr>
              <p:cNvPr id="972" name="Google Shape;972;p44"/>
              <p:cNvSpPr txBox="1"/>
              <p:nvPr/>
            </p:nvSpPr>
            <p:spPr>
              <a:xfrm>
                <a:off x="2933257" y="361567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놀이동산 관련</a:t>
                </a:r>
                <a:endParaRPr/>
              </a:p>
            </p:txBody>
          </p:sp>
          <p:sp>
            <p:nvSpPr>
              <p:cNvPr id="973" name="Google Shape;973;p44"/>
              <p:cNvSpPr txBox="1"/>
              <p:nvPr/>
            </p:nvSpPr>
            <p:spPr>
              <a:xfrm>
                <a:off x="5369505" y="3299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통신요금제 관련</a:t>
                </a:r>
                <a:endParaRPr/>
              </a:p>
            </p:txBody>
          </p:sp>
        </p:grpSp>
        <p:grpSp>
          <p:nvGrpSpPr>
            <p:cNvPr id="974" name="Google Shape;974;p44"/>
            <p:cNvGrpSpPr/>
            <p:nvPr/>
          </p:nvGrpSpPr>
          <p:grpSpPr>
            <a:xfrm>
              <a:off x="608708" y="2785122"/>
              <a:ext cx="7042056" cy="376067"/>
              <a:chOff x="590237" y="2543351"/>
              <a:chExt cx="7042056" cy="376067"/>
            </a:xfrm>
          </p:grpSpPr>
          <p:sp>
            <p:nvSpPr>
              <p:cNvPr id="975" name="Google Shape;975;p44"/>
              <p:cNvSpPr txBox="1"/>
              <p:nvPr/>
            </p:nvSpPr>
            <p:spPr>
              <a:xfrm>
                <a:off x="590237" y="2543351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겨울여행지 관련</a:t>
                </a:r>
                <a:endParaRPr/>
              </a:p>
            </p:txBody>
          </p:sp>
          <p:sp>
            <p:nvSpPr>
              <p:cNvPr id="976" name="Google Shape;976;p44"/>
              <p:cNvSpPr txBox="1"/>
              <p:nvPr/>
            </p:nvSpPr>
            <p:spPr>
              <a:xfrm>
                <a:off x="5313966" y="2578096"/>
                <a:ext cx="2318327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예약/문의 관련</a:t>
                </a:r>
                <a:endParaRPr/>
              </a:p>
            </p:txBody>
          </p:sp>
        </p:grpSp>
        <p:grpSp>
          <p:nvGrpSpPr>
            <p:cNvPr id="977" name="Google Shape;977;p44"/>
            <p:cNvGrpSpPr/>
            <p:nvPr/>
          </p:nvGrpSpPr>
          <p:grpSpPr>
            <a:xfrm>
              <a:off x="598370" y="5019141"/>
              <a:ext cx="6968788" cy="341324"/>
              <a:chOff x="598370" y="5019141"/>
              <a:chExt cx="6968788" cy="341324"/>
            </a:xfrm>
          </p:grpSpPr>
          <p:sp>
            <p:nvSpPr>
              <p:cNvPr id="978" name="Google Shape;978;p44"/>
              <p:cNvSpPr txBox="1"/>
              <p:nvPr/>
            </p:nvSpPr>
            <p:spPr>
              <a:xfrm>
                <a:off x="2967991" y="5019142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호텔/객실 관련</a:t>
                </a:r>
                <a:endParaRPr/>
              </a:p>
            </p:txBody>
          </p:sp>
          <p:sp>
            <p:nvSpPr>
              <p:cNvPr id="979" name="Google Shape;979;p44"/>
              <p:cNvSpPr txBox="1"/>
              <p:nvPr/>
            </p:nvSpPr>
            <p:spPr>
              <a:xfrm>
                <a:off x="598370" y="5019141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긍정/기대 관련</a:t>
                </a:r>
                <a:endParaRPr/>
              </a:p>
            </p:txBody>
          </p:sp>
          <p:sp>
            <p:nvSpPr>
              <p:cNvPr id="980" name="Google Shape;980;p44"/>
              <p:cNvSpPr txBox="1"/>
              <p:nvPr/>
            </p:nvSpPr>
            <p:spPr>
              <a:xfrm>
                <a:off x="5248832" y="5019143"/>
                <a:ext cx="2318326" cy="341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가족 관련</a:t>
                </a:r>
                <a:endParaRPr/>
              </a:p>
            </p:txBody>
          </p:sp>
        </p:grpSp>
      </p:grpSp>
      <p:sp>
        <p:nvSpPr>
          <p:cNvPr id="981" name="Google Shape;981;p44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g-DMR 토픽모델링결과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44"/>
          <p:cNvSpPr txBox="1"/>
          <p:nvPr/>
        </p:nvSpPr>
        <p:spPr>
          <a:xfrm>
            <a:off x="2735097" y="3183374"/>
            <a:ext cx="21303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여행/체험 관련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983" name="Google Shape;9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10" y="1657457"/>
            <a:ext cx="1981854" cy="152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4" name="Google Shape;98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2014" y="1701688"/>
            <a:ext cx="1981854" cy="1518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5" name="Google Shape;98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0076" y="1694647"/>
            <a:ext cx="1981854" cy="1518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6" name="Google Shape;98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284" y="3478406"/>
            <a:ext cx="1952438" cy="152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7" name="Google Shape;987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9152" y="3478407"/>
            <a:ext cx="1923023" cy="152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8" name="Google Shape;988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09492" y="3463767"/>
            <a:ext cx="1923023" cy="1525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89" name="Google Shape;989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991" y="5273968"/>
            <a:ext cx="1952439" cy="1529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90" name="Google Shape;990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63646" y="5273968"/>
            <a:ext cx="1952439" cy="1518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91" name="Google Shape;991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5327" y="5292801"/>
            <a:ext cx="1952439" cy="1518563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44"/>
          <p:cNvSpPr txBox="1"/>
          <p:nvPr/>
        </p:nvSpPr>
        <p:spPr>
          <a:xfrm>
            <a:off x="6982811" y="2567792"/>
            <a:ext cx="4968095" cy="2959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토픽모델링을 통해, 유저당 채팅 수와 평균 감성 점수변화에 따른 토픽 출현 양상을 살펴보았음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많이 나타나는 토픽과, 적게 나타나는 토픽에 대한 전반적인 양상 자체는 비슷하게 나타났으며, 전반적인 양상은 다른 메타데이터를 이용한 결과와 비슷하였음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5"/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일반적으로 중요하다고 생각하는 변수들이 실제로도 감성 점수에 주요한 영향을 주는 것으로 나타났음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이는 구독자 수와 같은 지표가 충성도와 큰 연관이 있기 때문인 것으로 생각됨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특히 좋아요의 경우에는 시청자에게 어떠한 보상도 없는 자발적인 행동이며, 이는 곧 채널에 대한 애정 및 충성도를 보여주는 행위임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즉 본인이 좋아하는 채널이나, 선호하는 호스트에게 긍정적 감성의 채팅을 주로 치는 것으로 생각됨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질문 채팅의 비율이 일반적으로 중요하게 생각되는 변수들(채팅의 수, 채팅 유저의 수)보다 더 중요한 것으로 나타났음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이는 라이브커머스만의 주요한 특징 때문에 나타나는 결과라고 생각됨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즉 시청자가 </a:t>
            </a: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실시간으로 질문하고 답변을 받을 수 있으며, 이러한 과정이 많이 나타나는 동영상일 수록 평균적으로 더 긍정적인 감성을 산출할 수 있었던 것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으로 보임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반면 이벤트성 채팅이나, 이벤트성 채팅의 비율은 감성 점수에 영향을 주는 주요한 변수가 아닌 것으로 나타남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즉, 좋은 혜택의 이벤트를 진행한다고 해서 시청자가 채팅으로 긍정적인 반응을 보이는 것은 아님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다만 이러한 혜택의 제공이 클수록 라이브커머스를 ‘유희적 수단‘으로 이용하는 것이 아니라, 정말 물건을 구매하는 과정의 일부로 이용하기 때문일 가능성이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즉 혜택이 많으면 채팅을 치면서 호스트와 이야기를 하는 것보다 물건을 구매하기 때문에 이런 결과가 나타났을 수도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5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999" name="Google Shape;999;p45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00" name="Google Shape;1000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45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02" name="Google Shape;1002;p45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45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p45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1005" name="Google Shape;1005;p45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5. 머신러닝 분석 결과</a:t>
            </a:r>
            <a:endParaRPr/>
          </a:p>
        </p:txBody>
      </p:sp>
      <p:sp>
        <p:nvSpPr>
          <p:cNvPr id="1006" name="Google Shape;1006;p45"/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XGBoost를 이용한 분석 결과</a:t>
            </a:r>
            <a:endParaRPr b="1" sz="2400">
              <a:solidFill>
                <a:srgbClr val="00358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6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012" name="Google Shape;1012;p46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13" name="Google Shape;101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4" name="Google Shape;1014;p46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15" name="Google Shape;1015;p46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46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46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1018" name="Google Shape;1018;p46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6. 결과해석</a:t>
            </a:r>
            <a:endParaRPr/>
          </a:p>
        </p:txBody>
      </p:sp>
      <p:sp>
        <p:nvSpPr>
          <p:cNvPr id="1019" name="Google Shape;1019;p46"/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채팅 양상</a:t>
            </a:r>
            <a:endParaRPr/>
          </a:p>
        </p:txBody>
      </p:sp>
      <p:sp>
        <p:nvSpPr>
          <p:cNvPr id="1020" name="Google Shape;1020;p46"/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라이브커머스의 여행/체험 분야의 실시간 채팅 양상은 9개 정도의 주제로 분류되는 것으로 나타남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이러한 주제 분포는 또한 크게 본다면 아래와 같이 구분됨</a:t>
            </a:r>
            <a:b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여행/체험지와 관련된 토픽: 겨울여행지 관련, 여름여행지 관련, 여행/체험 관련, 놀이동산 관련</a:t>
            </a:r>
            <a:b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 요금과 관련된 토픽: 통신요금제 관련, 예약/문의 관련, 호텔/객실 관련</a:t>
            </a:r>
            <a:b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3. 기타 토픽: 긍정/기대 관련, 가족 관련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 중에서 당연하지만 실시간으로 소개되고 있는 여행/체험지에 관련된 내용이 가장 많이 등장하였으며, 이와 함께 예약/문의 관련된 토픽 또한 많이 등장하는 것으로 관찰되었음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특히 여행/체험 분야의 라이브커머스의 특성상, 상품에 대한 자세한 설명보다는 시청자가 즉각적으로 받아들일 수 있는 와우 요소(Wow Factors)들이 중요할 것으로 판단됨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이는 여행/체험이라는 특성상 실제 구매로 연결되기 위해서는 시청자의 시간적, 공간적인 여유가 필수적이기 때문일 가능성이 있음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즉, 시청자가 실제로 구매를 하기 어려운 상황에서는 오히려 여행/체험 분야의 라이브커머스를 하나의 놀이 문화로 생각하여, 채팅을 치면서 대리만족을 하고 있는 것으로 판단됨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400" y="1741639"/>
            <a:ext cx="3863779" cy="296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1506" y="1727301"/>
            <a:ext cx="3806432" cy="297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47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029" name="Google Shape;1029;p47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30" name="Google Shape;1030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47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32" name="Google Shape;1032;p47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3" name="Google Shape;1033;p47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4" name="Google Shape;1034;p47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1035" name="Google Shape;1035;p47"/>
          <p:cNvSpPr txBox="1"/>
          <p:nvPr/>
        </p:nvSpPr>
        <p:spPr>
          <a:xfrm>
            <a:off x="140175" y="4545123"/>
            <a:ext cx="12082661" cy="2312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토픽모델링의 결과는 메타데이터에 따라 전체적인 양상은 비슷하였기 때문에, 가장 차이를 잘 나타낼 수 있는 질문 채팅 비율을 이용하여 해석하였음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먼저 두가지 여행지 모두에서 질문 채팅의 비율이 많을 수록 이러한 토픽이 많이 나타나는 것으로 나타났음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특히 겨울 여행지의 경우에는 질문 채팅의 비율이 적다면 이러한 토픽이 거의 나타나지 않았음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겨울 여행지는 여름 여행지에 비해 가격이 비싸고, 숙박을 동반하는 경우가 많으며, 시간적-공간적 비용이 더 크기 때문으로 판단됨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 겨울 여행(예: 스키장 등)을 수행하기 위해서는 더 많은 비용이 요구되고, 따라서 질문의 비율이 증가할 수록 이러한 토픽이 더 많이 나타났다고 해석할 수 있음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47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6. 결과해석</a:t>
            </a:r>
            <a:endParaRPr/>
          </a:p>
        </p:txBody>
      </p:sp>
      <p:sp>
        <p:nvSpPr>
          <p:cNvPr id="1037" name="Google Shape;1037;p47"/>
          <p:cNvSpPr txBox="1"/>
          <p:nvPr/>
        </p:nvSpPr>
        <p:spPr>
          <a:xfrm>
            <a:off x="2131275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여름여행지 관련</a:t>
            </a:r>
            <a:endParaRPr/>
          </a:p>
        </p:txBody>
      </p:sp>
      <p:sp>
        <p:nvSpPr>
          <p:cNvPr id="1038" name="Google Shape;1038;p47"/>
          <p:cNvSpPr txBox="1"/>
          <p:nvPr/>
        </p:nvSpPr>
        <p:spPr>
          <a:xfrm>
            <a:off x="6308708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겨울여행지 관련</a:t>
            </a:r>
            <a:endParaRPr/>
          </a:p>
        </p:txBody>
      </p:sp>
      <p:sp>
        <p:nvSpPr>
          <p:cNvPr id="1039" name="Google Shape;1039;p47"/>
          <p:cNvSpPr txBox="1"/>
          <p:nvPr/>
        </p:nvSpPr>
        <p:spPr>
          <a:xfrm>
            <a:off x="333806" y="935053"/>
            <a:ext cx="9400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결과(x=질문 채팅 비율,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400" y="1741639"/>
            <a:ext cx="3863779" cy="296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1506" y="1727301"/>
            <a:ext cx="3806432" cy="297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8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048" name="Google Shape;1048;p48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49" name="Google Shape;104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48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51" name="Google Shape;1051;p48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48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48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1054" name="Google Shape;1054;p48"/>
          <p:cNvSpPr txBox="1"/>
          <p:nvPr/>
        </p:nvSpPr>
        <p:spPr>
          <a:xfrm>
            <a:off x="-19050" y="4583223"/>
            <a:ext cx="12289512" cy="198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두번째로 두 여행지 모두에서, 감성점수가 중간 수준인 경우보다, 감성점수가 양 극단에 있을 때 더 많이 나타나는 것으로 나타남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특정 여행지에 대한 질문이 두가지 양상을 띌 수 있기 때문이라고 판단됨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예를 들어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“와 이거 너무 좋아요! 이건 뭔가요? 저건 뭘까요?” -&gt; 질문의 비율도 상승시키고, 감성 점수도 상승시킴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“아니 저런건 도대체 뭐죠? 이런게 진짜 됩니까?” -&gt; 질문의 비율은 상승시키지만, 감성 점수는 하락시킴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특정 여행지에 대한 질문과 해당 여행지 토픽의 등장 빈도는 함께 상승하나, 그 경우 감성 점수는 극단적인 형태를 띌 수 있다고 판단됨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p48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6. 결과해석</a:t>
            </a:r>
            <a:endParaRPr/>
          </a:p>
        </p:txBody>
      </p:sp>
      <p:sp>
        <p:nvSpPr>
          <p:cNvPr id="1056" name="Google Shape;1056;p48"/>
          <p:cNvSpPr txBox="1"/>
          <p:nvPr/>
        </p:nvSpPr>
        <p:spPr>
          <a:xfrm>
            <a:off x="2131275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여름여행지 관련</a:t>
            </a:r>
            <a:endParaRPr/>
          </a:p>
        </p:txBody>
      </p:sp>
      <p:sp>
        <p:nvSpPr>
          <p:cNvPr id="1057" name="Google Shape;1057;p48"/>
          <p:cNvSpPr txBox="1"/>
          <p:nvPr/>
        </p:nvSpPr>
        <p:spPr>
          <a:xfrm>
            <a:off x="6308708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겨울여행지 관련</a:t>
            </a:r>
            <a:endParaRPr/>
          </a:p>
        </p:txBody>
      </p:sp>
      <p:sp>
        <p:nvSpPr>
          <p:cNvPr id="1058" name="Google Shape;1058;p48"/>
          <p:cNvSpPr txBox="1"/>
          <p:nvPr/>
        </p:nvSpPr>
        <p:spPr>
          <a:xfrm>
            <a:off x="333806" y="935053"/>
            <a:ext cx="9400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결과(x=질문 채팅 비율,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grpSp>
        <p:nvGrpSpPr>
          <p:cNvPr id="165" name="Google Shape;165;p5"/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166" name="Google Shape;166;p5"/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Ⅰ. 서론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5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연구배경(계속)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713996" y="3128974"/>
            <a:ext cx="11315760" cy="1940305"/>
            <a:chOff x="2971598" y="1526410"/>
            <a:chExt cx="9125621" cy="2091384"/>
          </a:xfrm>
        </p:grpSpPr>
        <p:sp>
          <p:nvSpPr>
            <p:cNvPr id="172" name="Google Shape;172;p5"/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Char char="✔"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한편,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코로나 19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지속적인 감염우려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와 이러한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비상상황이 끊임없이 언급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되면서 생겨난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심리적인 피로감을 해소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하려는 수요가 전 산업 분야에서 활발하게 증가하고 있음</a:t>
              </a:r>
              <a:r>
                <a:rPr lang="ko-KR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(이승훈, 2022) 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코로나19로 인해 생긴 극심한 심리적 압박과 피로감은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보상적 소비 행동에 의해 해소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되며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대표적으로 관광행동을 통해 실현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이승훈, 2022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특히,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관광분야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에서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‘보복여행’, ‘보상여행’, ‘분노여행’ 등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으로 일컬어지며, 기존에 억눌렸던 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관광수요가 폭발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하고 있음(이승훈, 2022)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- 네이버 쇼핑라이브를 통해 판매된 ‘반얀트리 클럽 앤 스파 </a:t>
              </a:r>
              <a:r>
                <a:rPr lang="ko-KR" sz="13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서울(Banyan Tree Club &amp; Spa Seoul, 2021.01.27.)’, SSG닷컴의 SSG.LIVE를 통해 판매된  </a:t>
              </a:r>
              <a:endParaRPr sz="13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‘파라스파라 서울’ 등 호텔, 리조트, 항공권 등의 여행 상품이 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완판되는 행보를 보임(김기만, 박하나, 2021)</a:t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14760" y="1562964"/>
            <a:ext cx="11551131" cy="1362740"/>
            <a:chOff x="714760" y="3497540"/>
            <a:chExt cx="11551131" cy="1266848"/>
          </a:xfrm>
        </p:grpSpPr>
        <p:sp>
          <p:nvSpPr>
            <p:cNvPr id="175" name="Google Shape;175;p5"/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Char char="✔"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그러나,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코로나 19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이후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불황이 지속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되면서 온라인 시장으로 진입하려는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판매사업자들의 경쟁이 과열되는 상황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에서 자사몰 이외 복수의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다양한 판매채널에서 매출증대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통해 살아남기 위해 노력</a:t>
              </a:r>
              <a:r>
                <a:rPr lang="ko-KR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(손미영, 2021) </a:t>
              </a:r>
              <a:endPara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874150" y="4156563"/>
              <a:ext cx="11133436" cy="607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이러한 유통채널의 다변화를 통해 소비자 스스로가 제품과 다자인을 스스로 비교, 선택할 수 있는 시스템을 제공하여 소비자를 공략함으로써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구매 만족도를 높임(박세훈 등, 2021)  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19384" y="5272548"/>
            <a:ext cx="11551131" cy="1332577"/>
            <a:chOff x="719384" y="5037065"/>
            <a:chExt cx="11551131" cy="1332577"/>
          </a:xfrm>
        </p:grpSpPr>
        <p:sp>
          <p:nvSpPr>
            <p:cNvPr id="178" name="Google Shape;178;p5"/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Char char="✔"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그럼에도 관광상품은 </a:t>
              </a:r>
              <a:r>
                <a:rPr b="1" lang="ko-KR" sz="1500">
                  <a:solidFill>
                    <a:srgbClr val="204E9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시간적 거리와 공간적 거리(심리적 거리)의 특성이 뚜렷한 경험재</a:t>
              </a: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로, </a:t>
              </a:r>
              <a:r>
                <a:rPr b="1" lang="ko-KR" sz="1500">
                  <a:solidFill>
                    <a:srgbClr val="204E9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소비자들은 의사결정의 위험을 최소화</a:t>
              </a: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하기 위해 많은 정보를 수집하고 검토하는 노력을 기울임</a:t>
              </a:r>
              <a:r>
                <a:rPr lang="ko-KR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(이윤혜, 박철, 2020) </a:t>
              </a:r>
              <a:endPara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878774" y="5715809"/>
              <a:ext cx="11133436" cy="653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소비자의 의사결정 과정에 핵심적인 영향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미치며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소비자의 성향으로 간주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되는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해석수준은 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사람마다 서로 다른 유형의 사고가 활성화 되는 것을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말함(박정수, 정유경, 2019)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9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66" name="Google Shape;1066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49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68" name="Google Shape;1068;p49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49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49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Ⅳ. 분석결과</a:t>
            </a:r>
            <a:endParaRPr/>
          </a:p>
        </p:txBody>
      </p:sp>
      <p:sp>
        <p:nvSpPr>
          <p:cNvPr id="1071" name="Google Shape;1071;p49"/>
          <p:cNvSpPr txBox="1"/>
          <p:nvPr/>
        </p:nvSpPr>
        <p:spPr>
          <a:xfrm>
            <a:off x="0" y="4495177"/>
            <a:ext cx="12289512" cy="2312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토픽은 비슷해 보이지만, 크게 다른 양상을 띄고 있음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먼저 예약/문의 관련 토픽은 질문 채팅 비율이나, 감성점수에 상관없이 가장 많이 나타나는 토픽 중 하나로 나타남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 호텔/객실 관련한 토픽은 상대적으로 덜 나타나는 것으로 관찰되었음</a:t>
            </a:r>
            <a:endParaRPr b="1" sz="1400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라이브커머스의 특성상 ‘호텔/객실’등의 정보는 이미 라이브커머스가 진행되며 시각적으로 제시되기 때문인 것으로 사료됨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이유로 호텔/객실 관련된 토픽은 ‘와우 요인’을 제공할만한, 즉 감성점수가 높은 라이브커머스에서 더욱 많이 나타나는 것으로 보임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반면 예약/문의 사항은 라이브커머스 자체로는 제공받기 어려운 정보이기 때문에, 채팅에서 자주 등장한 것으로 판단됨</a:t>
            </a:r>
            <a:endParaRPr b="1" i="0" sz="1400" u="none" cap="none" strike="noStrike">
              <a:solidFill>
                <a:srgbClr val="204E9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p49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6. 결과해석</a:t>
            </a:r>
            <a:endParaRPr/>
          </a:p>
        </p:txBody>
      </p:sp>
      <p:sp>
        <p:nvSpPr>
          <p:cNvPr id="1073" name="Google Shape;1073;p49"/>
          <p:cNvSpPr txBox="1"/>
          <p:nvPr/>
        </p:nvSpPr>
        <p:spPr>
          <a:xfrm>
            <a:off x="2131275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호텔/객실 관련</a:t>
            </a:r>
            <a:endParaRPr/>
          </a:p>
        </p:txBody>
      </p:sp>
      <p:sp>
        <p:nvSpPr>
          <p:cNvPr id="1074" name="Google Shape;1074;p49"/>
          <p:cNvSpPr txBox="1"/>
          <p:nvPr/>
        </p:nvSpPr>
        <p:spPr>
          <a:xfrm>
            <a:off x="6308708" y="1478698"/>
            <a:ext cx="3552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예약/문의 관련</a:t>
            </a:r>
            <a:endParaRPr/>
          </a:p>
        </p:txBody>
      </p:sp>
      <p:sp>
        <p:nvSpPr>
          <p:cNvPr id="1075" name="Google Shape;1075;p49"/>
          <p:cNvSpPr txBox="1"/>
          <p:nvPr/>
        </p:nvSpPr>
        <p:spPr>
          <a:xfrm>
            <a:off x="333806" y="935053"/>
            <a:ext cx="9400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g-DMR 토픽모델링 결과(x=질문 채팅 비율, y=감성점수-GPT)</a:t>
            </a:r>
            <a:endParaRPr b="1" sz="2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1076" name="Google Shape;107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708" y="1791526"/>
            <a:ext cx="3552028" cy="2789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1077" name="Google Shape;107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1275" y="1786475"/>
            <a:ext cx="3552028" cy="276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0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083" name="Google Shape;1083;p50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084" name="Google Shape;108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50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1086" name="Google Shape;1086;p50"/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50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8" name="Google Shape;1088;p50"/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6. 결과해석</a:t>
            </a:r>
            <a:endParaRPr/>
          </a:p>
        </p:txBody>
      </p:sp>
      <p:sp>
        <p:nvSpPr>
          <p:cNvPr id="1089" name="Google Shape;1089;p50"/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Ⅴ. 결론</a:t>
            </a:r>
            <a:endParaRPr/>
          </a:p>
        </p:txBody>
      </p:sp>
      <p:sp>
        <p:nvSpPr>
          <p:cNvPr id="1090" name="Google Shape;1090;p50"/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학술적 시사점</a:t>
            </a:r>
            <a:endParaRPr/>
          </a:p>
        </p:txBody>
      </p:sp>
      <p:grpSp>
        <p:nvGrpSpPr>
          <p:cNvPr id="1091" name="Google Shape;1091;p50"/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1092" name="Google Shape;1092;p50"/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 설문연구의 틀에서 벗어나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데이터마이닝 기법을 활용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비정형 빅데이터 분석을 시도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</a:t>
              </a:r>
              <a:endParaRPr b="1" sz="15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 </a:t>
              </a:r>
              <a:r>
                <a:rPr b="1" lang="ko-KR" sz="1500">
                  <a:solidFill>
                    <a:srgbClr val="204E9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gpt_3.5_turbo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와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KoAlpaca를 감성분석 목적에 맞게 Fine-Turning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후 채팅데이터를 분석, 딥러닝 알고리즘을 이용하여 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감성분석의 정확도를 향상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시킴</a:t>
              </a:r>
              <a:endParaRPr b="1" sz="15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 문헌의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연속형 메타데이터(해당 비디오의 감성점수, 채팅 수, 구독자 수 등)를 고려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</a:t>
              </a:r>
              <a:r>
                <a:rPr b="1" lang="ko-KR" sz="15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g-DMR 토픽모델링을 수행</a:t>
              </a: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하고 채널간 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토픽의 양상을 파악함 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50"/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실무적 시사점</a:t>
            </a:r>
            <a:endParaRPr/>
          </a:p>
        </p:txBody>
      </p:sp>
      <p:grpSp>
        <p:nvGrpSpPr>
          <p:cNvPr id="1096" name="Google Shape;1096;p50"/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097" name="Google Shape;1097;p50"/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15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186" name="Google Shape;186;p6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87" name="Google Shape;18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6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grpSp>
        <p:nvGrpSpPr>
          <p:cNvPr id="189" name="Google Shape;189;p6"/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190" name="Google Shape;190;p6"/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6"/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Ⅰ. 서론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6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13192" y="4073026"/>
            <a:ext cx="11455353" cy="27562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713192" y="1409174"/>
            <a:ext cx="11455353" cy="2130368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연구 필요성 및 목적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406120" y="3671481"/>
            <a:ext cx="60370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442434" y="868908"/>
            <a:ext cx="60370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필요성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723753" y="1406716"/>
            <a:ext cx="11434230" cy="198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사회과학 분야의 라이브커머스 연구는 소비자의 특성이나 구매의도와 관련하여 진행된 설문 및 실험 연구가 대부분이고,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관광분야의 연구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시작 단계로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설문 연구에만 그치고 있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음(</a:t>
            </a:r>
            <a:r>
              <a:rPr lang="ko-KR" sz="14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&lt;표 4&gt; 참조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텍스트마이닝을 이용한 연구(김시내, 조현준, 2021)가 있기는 하나, </a:t>
            </a:r>
            <a:r>
              <a:rPr lang="ko-KR" sz="1400" u="sng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중국의 바이두에 게재된 라이브커머스 관련 기사를 분석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 연구이고,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소비자의 실시간 채팅 데이터를 활용해 실시간 반응을 연구한 빅데이터 분석 관련 논문은 전무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 상황</a:t>
            </a:r>
            <a:endParaRPr b="1" sz="1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라이브커머스는 기존의 판매 방식과 다르게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소비자들의 꾸밈없고 솔직한 반응이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실시간으로 쏟아져 나옴에도 불구하고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비정형데이터 분석, 머신러닝 분석 등 빅데이터에 기반한 연구는 부족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 실정임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719395" y="4142660"/>
            <a:ext cx="11434230" cy="198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이에 본 연구에서는 라이브커머스 채널의 </a:t>
            </a:r>
            <a:r>
              <a:rPr b="1" lang="ko-KR" sz="1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‘여행/체험 분야’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</a:t>
            </a:r>
            <a:r>
              <a:rPr b="1" lang="ko-KR" sz="1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 소비자들의 실시간 채팅데이터를 수집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후,</a:t>
            </a:r>
            <a:r>
              <a:rPr b="1" lang="ko-KR" sz="1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감성분석(</a:t>
            </a:r>
            <a:r>
              <a:rPr lang="ko-KR" sz="1400" u="sng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KNU 감성사전, gpt_3.5_turbo, KoBERT)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실시하여 감성점수를 도출한 후,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감성점수의 양상을 세 가지 분석법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비교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하고자 함</a:t>
            </a:r>
            <a:r>
              <a:rPr b="1" lang="ko-KR" sz="1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586"/>
              </a:buClr>
              <a:buSzPts val="1400"/>
              <a:buFont typeface="Noto Sans Symbols"/>
              <a:buChar char="✔"/>
            </a:pPr>
            <a:r>
              <a:rPr b="1" lang="ko-KR" sz="1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키워드네트워크분석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진행하여 주요한 토픽을 도출하고자 함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4E94"/>
              </a:buClr>
              <a:buSzPts val="1400"/>
              <a:buFont typeface="Noto Sans Symbols"/>
              <a:buChar char="✔"/>
            </a:pP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 분석</a:t>
            </a:r>
            <a:r>
              <a:rPr lang="ko-KR" sz="1400" u="sng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(다중회귀모델, SVM 회귀모델, 회귀나무, 앙상블)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400">
                <a:solidFill>
                  <a:srgbClr val="204E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하여 사용된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변수의 상대적 중요도를 파악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하고자 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도출된 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중요변수를 이용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 g-DMR 토픽모델링을 진행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함으로써</a:t>
            </a:r>
            <a:r>
              <a:rPr b="1" lang="ko-KR" sz="14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 라이브커머스 맥락의 여행/체험분야에서 소비자 태도 및 행동의 양상을 확인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하고자 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714098" y="6170234"/>
            <a:ext cx="11454448" cy="6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Noto Sans Symbols"/>
              <a:buChar char="✔"/>
            </a:pPr>
            <a:r>
              <a:rPr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본 연구의 결과가 향후 </a:t>
            </a:r>
            <a:r>
              <a:rPr b="1"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라이브커머스의 관광분야 맥락에서</a:t>
            </a:r>
            <a:r>
              <a:rPr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서비스 및 플랫폼 제공자에게 이윤창출을 극대화 할 수 있는 실무적인 시사점을 </a:t>
            </a:r>
            <a:endParaRPr b="1" i="1"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제시</a:t>
            </a:r>
            <a:r>
              <a:rPr i="1"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하고자 함</a:t>
            </a:r>
            <a:endParaRPr b="1" i="1" sz="13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208" name="Google Shape;20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7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210" name="Google Shape;210;p7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7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라이브커머스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9404222" y="64684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/34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6" name="Google Shape;216;p7"/>
          <p:cNvGraphicFramePr/>
          <p:nvPr/>
        </p:nvGraphicFramePr>
        <p:xfrm>
          <a:off x="250745" y="14628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{03CBB521-B56C-4355-BC49-274601559F01}</a:tableStyleId>
              </a:tblPr>
              <a:tblGrid>
                <a:gridCol w="70982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  <a:gridCol w="852575"/>
              </a:tblGrid>
              <a:tr h="379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커뮤니케이션 </a:t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플랫폼 기반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전문 플랫폼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TV 홈쇼핑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백화점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이커머스형</a:t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300" u="none" cap="none" strike="noStrike">
                          <a:solidFill>
                            <a:schemeClr val="dk1"/>
                          </a:solidFill>
                        </a:rPr>
                        <a:t>서비스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네이버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카카오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카카오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Malgun Gothic"/>
                        <a:buNone/>
                      </a:pPr>
                      <a:r>
                        <a:rPr b="0" lang="ko-KR" sz="950" u="none" cap="none" strike="noStrike">
                          <a:solidFill>
                            <a:schemeClr val="dk1"/>
                          </a:solidFill>
                        </a:rPr>
                        <a:t>스쿼드 엑스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현대홈쇼핑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롯데홈쇼핑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CJ홈쇼핑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롯데백화점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50" u="none" cap="none" strike="noStrike">
                          <a:solidFill>
                            <a:schemeClr val="dk1"/>
                          </a:solidFill>
                        </a:rPr>
                        <a:t>신세계백화점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현대백화점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쿠팡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티몬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11번가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7" name="Google Shape;217;p7"/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218" name="Google Shape;218;p7"/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Char char="✔"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2016년 중국에서 시작된 라이브커머스는 코로나 19로 위기를 맞은 한국의 면세점들이 라이브커머스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를 이용한 판로를 모색하여 성공하면서 발전함(박준영, 양성병, 2022)</a:t>
              </a:r>
              <a:r>
                <a:rPr lang="ko-KR" sz="15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시·공간 제약없이 언제 어디서나 쇼핑이 가능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판매방식으로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일반적인 상품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뿐만 아니라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명품, 자동차 등 ‘플래그 </a:t>
              </a:r>
              <a:endParaRPr b="1" sz="13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  십’ 상품을 취급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하기도 함(김나경 등, 2022; 노승욱, 2020)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라이브방송을 시청하면서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화면에서 쿠폰을 다운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받고, 실시간 채팅을 통해 쇼호스트나 판매 담당자에게 궁금한 점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을 확인할 수 있는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상품탐색부터 결제까지 한 번에 가능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함(Nielsen Korea, 2021)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라이브커머스의 </a:t>
              </a:r>
              <a:r>
                <a:rPr b="1" lang="ko-KR" sz="1300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시장규모는 2025년 최대 25조원에 육박할 것으로 예상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되며, 현재 라이브커머스 선두업체는 네이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버, 카카오 순임(최은정, 2022) 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b="1" lang="ko-KR" sz="1300" u="sng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커뮤니케이션 기반 플랫폼</a:t>
              </a:r>
              <a:r>
                <a:rPr lang="ko-KR" sz="13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 네이버, 카카오,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ko-KR" sz="1300" u="sng">
                  <a:solidFill>
                    <a:srgbClr val="204E94"/>
                  </a:solidFill>
                  <a:latin typeface="Arial"/>
                  <a:ea typeface="Arial"/>
                  <a:cs typeface="Arial"/>
                  <a:sym typeface="Arial"/>
                </a:rPr>
                <a:t>전문 플랫폼</a:t>
              </a:r>
              <a:r>
                <a:rPr lang="ko-KR" sz="13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 그립(카카오), 무신사</a:t>
              </a: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ko-KR" sz="1300" u="sng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오프라인 유통</a:t>
              </a:r>
              <a:r>
                <a:rPr lang="ko-KR" sz="13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(닷컴+라이브커</a:t>
              </a:r>
              <a:endParaRPr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ko-KR" sz="13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머스)인 롯데, 신세계 백화점</a:t>
              </a:r>
              <a:r>
                <a:rPr b="1" lang="ko-KR" sz="1300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lang="ko-KR" sz="1300" u="sng">
                  <a:solidFill>
                    <a:srgbClr val="003586"/>
                  </a:solidFill>
                  <a:latin typeface="Arial"/>
                  <a:ea typeface="Arial"/>
                  <a:cs typeface="Arial"/>
                  <a:sym typeface="Arial"/>
                </a:rPr>
                <a:t>온라인 쇼핑몰</a:t>
              </a:r>
              <a:r>
                <a:rPr lang="ko-KR" sz="13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(온라인 쇼핑몰+라이브커머스)인 G마켓, 11번가, 티몬 등</a:t>
              </a:r>
              <a:r>
                <a:rPr lang="ko-KR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 경쟁</a:t>
              </a: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(정연</a:t>
              </a:r>
              <a:endParaRPr sz="1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승, 2020)</a:t>
              </a:r>
              <a:endParaRPr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098" y="2006540"/>
            <a:ext cx="614443" cy="26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3965" y="1984053"/>
            <a:ext cx="749391" cy="2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4611" y="1976819"/>
            <a:ext cx="285331" cy="28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7014" y="2036949"/>
            <a:ext cx="548258" cy="23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02687" y="2032350"/>
            <a:ext cx="496469" cy="20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0946" y="1992465"/>
            <a:ext cx="338683" cy="3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05297" y="2069976"/>
            <a:ext cx="781347" cy="15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94491" y="2054079"/>
            <a:ext cx="720000" cy="18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50046" y="1975471"/>
            <a:ext cx="677899" cy="31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92950" y="1987110"/>
            <a:ext cx="338683" cy="3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30034" y="1994696"/>
            <a:ext cx="338684" cy="30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5671" y="1992465"/>
            <a:ext cx="400533" cy="2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233948" y="2043401"/>
            <a:ext cx="779849" cy="20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1&gt; 라이브커머스 종류</a:t>
            </a:r>
            <a:endParaRPr/>
          </a:p>
        </p:txBody>
      </p:sp>
      <p:grpSp>
        <p:nvGrpSpPr>
          <p:cNvPr id="234" name="Google Shape;234;p7"/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235" name="Google Shape;235;p7"/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&lt;그림 3&gt; 주요 라이브커머스 순위(최은정, 2022)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[그래픽=김효곤 기자]" id="236" name="Google Shape;236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492706" y="2721923"/>
              <a:ext cx="2323234" cy="3752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242" name="Google Shape;242;p8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243" name="Google Shape;24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8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245" name="Google Shape;245;p8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8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1. 라이브커머스</a:t>
            </a:r>
            <a:endParaRPr b="1" sz="2800">
              <a:solidFill>
                <a:srgbClr val="0035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&lt;표 2&gt; 라이브커머스 관련 주요 선행연구</a:t>
            </a:r>
            <a:endParaRPr/>
          </a:p>
        </p:txBody>
      </p:sp>
      <p:graphicFrame>
        <p:nvGraphicFramePr>
          <p:cNvPr id="250" name="Google Shape;250;p8"/>
          <p:cNvGraphicFramePr/>
          <p:nvPr/>
        </p:nvGraphicFramePr>
        <p:xfrm>
          <a:off x="541804" y="1209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{AE3FBA5E-AFEE-497C-83F7-DB19F097DF8B}</a:tableStyleId>
              </a:tblPr>
              <a:tblGrid>
                <a:gridCol w="887075"/>
                <a:gridCol w="7749300"/>
                <a:gridCol w="1424800"/>
                <a:gridCol w="1426750"/>
              </a:tblGrid>
              <a:tr h="347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sng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action="ppaction://hlinksldjump"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분류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연구내용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분석방법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저자(연도)</a:t>
                      </a:r>
                      <a:endParaRPr/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586"/>
                    </a:solidFill>
                  </a:tcPr>
                </a:tc>
              </a:tr>
              <a:tr h="4153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사회과학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라이브커머스를 이용해 본 경험이 있는 20~50대의 중국 소비자 367명을 대상으로 라이브커머스의 어떠한 특성이 소비자의 구매의도에 영향을 미치는지, 또한 성별에 따라 어떻게 달라지는지 살펴보기 위해 설문을 진행함  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온가신, 이혜미(2020)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85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‘S-O-R 프레임워크’에 기반한 라이브커머스 플랫폼 선택속성과  인플루언서 특성요인이 소비자의 시청의도 및 구매의도에 영향을 주는 요인을  중국의 ‘타오바오 라이브’를 시청한 경험이 있는 298명의 소비자를 대상으로 설문을 진행하여 실증함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김소담 등(2021)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0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소비충동형성 및 실행통합모형을 활용하여 라이브커머스 특성(대리경험, 실시간 상호작용성)이 소비자의 충동구매가능성에 미치는 영향과 쇼호스트 특성중 전문성이 라이브커머스 특성과 충동구매가능성 간 영향관계를 조절하는지 확인하기 위해 국내 20~30대 여성 직장인을 대상으로 시나리오에 기반한 2×2 실험연구를 진행함  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실험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김나경 등(2022)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09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라이브커머스의 핵심적 특성인 상호작용성이 구매의도에 미치는 영향력이 라이브커머스의 정보원천인 쇼호스트 전문성과 제품유형(탐색제, 경험재)에 따라 어떻게 달라지는지 중국 소비자 240명을 대상으로 2×2×2 실험연구를 진행함  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실험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손정이, 이태민(2022)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27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‘의제설정이론(agenda setting theory)’을 기반으로 중국 최대 검색 포털 ‘바이두’에서 ‘라이브커머스’와 관련된 300개의 언론매체 기사를 수집하여 빅데이터 분석을 진행한 후, 한국보다 앞선 중국의 라이브커머스 서비스의 양상을 확인하고자 함   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텍스트마이닝, 네트워크분석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김시내, 조현준(2021)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6450"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관광 및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환대산업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분야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쇼호스트의 비언어적 커뮤니케이션 요인이 시청하는 고객의 감정이입에 어떠한 영향을 미치는지, 또한 판매되는 메뉴상품에 대한 구매의도에 미치는 영향은 어떤지 확인하기 위해 네이버 쇼핑라이브에서의 HMR 판매 영상을 10분 길이로 편집한 후 355명을 대상으로 영상을 시청하고 설문에 응답하게 함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이은용(2021)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라이브커머스를 통해 최근 1년 이내 호텔 상품을 구매한 경험이 있는 소비자 299명을 대상으로 설문을 실시하여 관련 속성을 도출하고, 라이브커머스의 스토리텔링이 시청몰입 및 구매의도에 미치는 영향을 연구함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강인택, 김샛별(2022)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관광상품 라이브커머스 시청자의 유입경로가 구매 및 구매의도에 미치는 영향을 확인하고 시청몰입 및 만족의 매개효과를 확인함(</a:t>
                      </a: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highlight>
                            <a:srgbClr val="FFFF00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석사학위논문)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Siyu(2022)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코로나 팬데믹을 기점으로 제로베이스가 된 여행업계에서 라이브커머스 여행상품 속성이 시청몰입 및 구매의도에 미치는 영향을 S-O-R 모형에 기초하여 확인함(</a:t>
                      </a: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highlight>
                            <a:srgbClr val="FFFF00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석사학위논문)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박지운(2022)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09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여행상품 라이브커머스의 특성, 사회적 실재감, 몰입, 구매의도 등을 변수로 도출하고 변수들간의 영향관계를 MZ세대 소비자에 맞추어 실중함(</a:t>
                      </a: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highlight>
                            <a:srgbClr val="FFFF00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박사학위논문)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송진아(2022)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09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관광상품의 라이브 커머스 특성이 인지된 용이성, 인지된 유용성, 이용의도, 그리고 이용행동에 미치는 영향_몰입경험의 조절변수를 중심으로(</a:t>
                      </a: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highlight>
                            <a:srgbClr val="FFFF00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박사학위논문)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왕등(2022)</a:t>
                      </a:r>
                      <a:endParaRPr/>
                    </a:p>
                  </a:txBody>
                  <a:tcPr marT="5850" marB="5850" marR="11725" marL="11725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09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여행상품 라이브커머스를 이용해 본 경험이 있는 이용자 385명을 대상으로 설문(자기기입형 설문지법 및 온라인 설문)을 실시하여 여행상품 라이브커머스 특성에 따라 시장을 세분화하고, 세분시장별 고객시민행동에 차이가 있는지 실증 분석함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설문</a:t>
                      </a:r>
                      <a:endParaRPr b="0" i="0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변정선 등(2023)</a:t>
                      </a:r>
                      <a:endParaRPr/>
                    </a:p>
                  </a:txBody>
                  <a:tcPr marT="5850" marB="5850" marR="8800" marL="8800" anchor="ctr">
                    <a:lnL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A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/63</a:t>
            </a:r>
            <a:endParaRPr/>
          </a:p>
        </p:txBody>
      </p:sp>
      <p:grpSp>
        <p:nvGrpSpPr>
          <p:cNvPr id="256" name="Google Shape;256;p9"/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257" name="Google Shape;25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9"/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2023 경영정보관련 춘계통합학술대회</a:t>
              </a:r>
              <a:endParaRPr/>
            </a:p>
          </p:txBody>
        </p:sp>
      </p:grpSp>
      <p:sp>
        <p:nvSpPr>
          <p:cNvPr id="259" name="Google Shape;259;p9"/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9"/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2. 감성분석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Ⅱ. 이론적 배경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3586"/>
                </a:solidFill>
                <a:latin typeface="Arial"/>
                <a:ea typeface="Arial"/>
                <a:cs typeface="Arial"/>
                <a:sym typeface="Arial"/>
              </a:rPr>
              <a:t>KNU 감성사전을 이용한 감성분석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KNU 한국어 감성사전은 군산대(Kunsan National University)에서 </a:t>
            </a:r>
            <a:r>
              <a:rPr b="1"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표준국어대사전 뜻풀이에 Bi-LSTM</a:t>
            </a: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(Bidirectional Long-Short Term Memory)</a:t>
            </a:r>
            <a:r>
              <a:rPr b="1"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 기법을 활용하여 구축</a:t>
            </a: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되었으며, 표준국어대사전 뜻풀이를 89.45%의 정확도로 분류하는 성능을 보임(박상민 등, 2018)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인간이 보편적으로 사용하는 </a:t>
            </a:r>
            <a:r>
              <a:rPr b="1"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기본 감성표현 14,843개의 감성어휘</a:t>
            </a:r>
            <a:r>
              <a:rPr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500" u="sng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매우 긍정 2,597개, 긍정 2,266개, 중립 154개, 부정 5,029개, 매우 부정 4,797개</a:t>
            </a:r>
            <a:r>
              <a:rPr lang="ko-KR" sz="1500">
                <a:solidFill>
                  <a:srgbClr val="204E9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구성</a:t>
            </a: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(박상민 등, 2018)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이러한 감성사전은 텍스트를 이용한 신조어 등의 의미분석 연구(박혜림 등, 2020)에도 활용되지만, 일반적인 텍스트를 다루기 때문에 특정 도메인 적용시 분명한 한계를 보임(윤정우, 남지순, 2021) </a:t>
            </a:r>
            <a:endParaRPr sz="1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7314" y="1841283"/>
            <a:ext cx="3190931" cy="331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&lt;그림 4&gt; KNU 감성사전 구축알고리즘(박상민 등, 2018)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2023-04-22T00:51:40Z</dcterms:created>
  <dc:creator>강은경</dc:creator>
</cp:coreProperties>
</file>